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0" r:id="rId4"/>
    <p:sldId id="262" r:id="rId5"/>
    <p:sldId id="263" r:id="rId6"/>
    <p:sldId id="274" r:id="rId7"/>
    <p:sldId id="264" r:id="rId8"/>
    <p:sldId id="276" r:id="rId9"/>
    <p:sldId id="265" r:id="rId10"/>
    <p:sldId id="266" r:id="rId11"/>
    <p:sldId id="267" r:id="rId12"/>
    <p:sldId id="268" r:id="rId13"/>
    <p:sldId id="269" r:id="rId14"/>
    <p:sldId id="270" r:id="rId15"/>
    <p:sldId id="278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C60E5E-1C09-4A52-9915-3715EBBB49DC}" v="5" dt="2025-10-21T13:44:16.689"/>
    <p1510:client id="{82A3F7E1-3E89-4C31-B1DC-0F904B30CBC2}" v="65" dt="2025-10-21T13:40:01.872"/>
    <p1510:client id="{CDA75F22-DF12-4C57-AC65-2A5ED162C81E}" v="163" dt="2025-10-21T13:34:29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111C35-553E-4A83-BDFC-2E2574E58DB0}" type="doc">
      <dgm:prSet loTypeId="urn:microsoft.com/office/officeart/2018/5/layout/IconCircleLabelList" loCatId="icon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9F4A5CC-205C-4473-BC3A-B4C307908D8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РОСТ</a:t>
          </a:r>
        </a:p>
      </dgm:t>
    </dgm:pt>
    <dgm:pt modelId="{6D592C3E-B34A-4232-9D6F-D7A204A1D605}" type="parTrans" cxnId="{601D9643-B0D1-4490-8233-28EBDA636AC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2EFB53-7A85-4F99-BB11-BA1C9814B20B}" type="sibTrans" cxnId="{601D9643-B0D1-4490-8233-28EBDA636AC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852D30-3CD6-4C9B-9737-70DD5BFB852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КОНКУРЕНЦИЯ</a:t>
          </a:r>
        </a:p>
      </dgm:t>
    </dgm:pt>
    <dgm:pt modelId="{F407E8F5-B339-4127-858C-E8322C6DF56E}" type="parTrans" cxnId="{94D1BA6A-5589-427E-BC9C-E4B2F68BB30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50AA45-BC0C-4CCF-A8FE-37FE18D7235F}" type="sibTrans" cxnId="{94D1BA6A-5589-427E-BC9C-E4B2F68BB30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05AC13-4CFE-462D-A5A5-CB0FD93BCF0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ДАННЫЕ</a:t>
          </a:r>
        </a:p>
      </dgm:t>
    </dgm:pt>
    <dgm:pt modelId="{05D12013-E380-4C7E-B0B8-B0EE73A7DECB}" type="parTrans" cxnId="{636A9588-E295-4F2E-9E88-E4BF66335F5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AE0ED1-9035-435D-95FD-CB337A066BD5}" type="sibTrans" cxnId="{636A9588-E295-4F2E-9E88-E4BF66335F5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F8BFF9-7BA2-4BE1-A638-93AA8D8B864B}" type="pres">
      <dgm:prSet presAssocID="{25111C35-553E-4A83-BDFC-2E2574E58DB0}" presName="root" presStyleCnt="0">
        <dgm:presLayoutVars>
          <dgm:dir/>
          <dgm:resizeHandles val="exact"/>
        </dgm:presLayoutVars>
      </dgm:prSet>
      <dgm:spPr/>
    </dgm:pt>
    <dgm:pt modelId="{F1179F9C-DA8B-452D-9788-C65A35ECEEF0}" type="pres">
      <dgm:prSet presAssocID="{09F4A5CC-205C-4473-BC3A-B4C307908D8B}" presName="compNode" presStyleCnt="0"/>
      <dgm:spPr/>
    </dgm:pt>
    <dgm:pt modelId="{12BECDBA-2E7E-4B4E-A856-835F942E9073}" type="pres">
      <dgm:prSet presAssocID="{09F4A5CC-205C-4473-BC3A-B4C307908D8B}" presName="iconBgRect" presStyleLbl="bgShp" presStyleIdx="0" presStyleCnt="3"/>
      <dgm:spPr/>
    </dgm:pt>
    <dgm:pt modelId="{DE26C3B1-754A-48F8-A3AB-F00AEC0F3FD7}" type="pres">
      <dgm:prSet presAssocID="{09F4A5CC-205C-4473-BC3A-B4C307908D8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Диаграмма с подъемом со сплошной заливкой"/>
        </a:ext>
      </dgm:extLst>
    </dgm:pt>
    <dgm:pt modelId="{6CCF26CB-3C8D-4CCB-8E79-EDFD5D9AFCC2}" type="pres">
      <dgm:prSet presAssocID="{09F4A5CC-205C-4473-BC3A-B4C307908D8B}" presName="spaceRect" presStyleCnt="0"/>
      <dgm:spPr/>
    </dgm:pt>
    <dgm:pt modelId="{9D2BF19A-52C8-49E5-BB71-B060FC8DFBA4}" type="pres">
      <dgm:prSet presAssocID="{09F4A5CC-205C-4473-BC3A-B4C307908D8B}" presName="textRect" presStyleLbl="revTx" presStyleIdx="0" presStyleCnt="3">
        <dgm:presLayoutVars>
          <dgm:chMax val="1"/>
          <dgm:chPref val="1"/>
        </dgm:presLayoutVars>
      </dgm:prSet>
      <dgm:spPr/>
    </dgm:pt>
    <dgm:pt modelId="{3BA2490D-9B80-4962-BEA8-E234050364C1}" type="pres">
      <dgm:prSet presAssocID="{BF2EFB53-7A85-4F99-BB11-BA1C9814B20B}" presName="sibTrans" presStyleCnt="0"/>
      <dgm:spPr/>
    </dgm:pt>
    <dgm:pt modelId="{6629C148-A26E-4CCE-B860-AE99DF277A0E}" type="pres">
      <dgm:prSet presAssocID="{1A852D30-3CD6-4C9B-9737-70DD5BFB8524}" presName="compNode" presStyleCnt="0"/>
      <dgm:spPr/>
    </dgm:pt>
    <dgm:pt modelId="{9EEE827A-1575-469D-AAA7-5A0CFE01D9D7}" type="pres">
      <dgm:prSet presAssocID="{1A852D30-3CD6-4C9B-9737-70DD5BFB8524}" presName="iconBgRect" presStyleLbl="bgShp" presStyleIdx="1" presStyleCnt="3"/>
      <dgm:spPr/>
    </dgm:pt>
    <dgm:pt modelId="{5DDF290C-490A-420B-8C67-584EF706B0A5}" type="pres">
      <dgm:prSet presAssocID="{1A852D30-3CD6-4C9B-9737-70DD5BFB852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Танец со сплошной заливкой"/>
        </a:ext>
      </dgm:extLst>
    </dgm:pt>
    <dgm:pt modelId="{6E0AB0B6-9C35-42EF-A6E6-F9707A900B7E}" type="pres">
      <dgm:prSet presAssocID="{1A852D30-3CD6-4C9B-9737-70DD5BFB8524}" presName="spaceRect" presStyleCnt="0"/>
      <dgm:spPr/>
    </dgm:pt>
    <dgm:pt modelId="{F6C1A699-84A3-44FD-81A0-B00E9985842C}" type="pres">
      <dgm:prSet presAssocID="{1A852D30-3CD6-4C9B-9737-70DD5BFB8524}" presName="textRect" presStyleLbl="revTx" presStyleIdx="1" presStyleCnt="3">
        <dgm:presLayoutVars>
          <dgm:chMax val="1"/>
          <dgm:chPref val="1"/>
        </dgm:presLayoutVars>
      </dgm:prSet>
      <dgm:spPr/>
    </dgm:pt>
    <dgm:pt modelId="{5FD9034F-7E4B-4FD7-A01F-4B22E171FBFD}" type="pres">
      <dgm:prSet presAssocID="{2550AA45-BC0C-4CCF-A8FE-37FE18D7235F}" presName="sibTrans" presStyleCnt="0"/>
      <dgm:spPr/>
    </dgm:pt>
    <dgm:pt modelId="{735F9014-65FE-484F-A831-E223C2904C28}" type="pres">
      <dgm:prSet presAssocID="{AA05AC13-4CFE-462D-A5A5-CB0FD93BCF01}" presName="compNode" presStyleCnt="0"/>
      <dgm:spPr/>
    </dgm:pt>
    <dgm:pt modelId="{388C9E38-3EB9-43C1-AF0E-3BC2B5220AA2}" type="pres">
      <dgm:prSet presAssocID="{AA05AC13-4CFE-462D-A5A5-CB0FD93BCF01}" presName="iconBgRect" presStyleLbl="bgShp" presStyleIdx="2" presStyleCnt="3"/>
      <dgm:spPr/>
    </dgm:pt>
    <dgm:pt modelId="{87079234-3032-47F2-9231-44FB9E15E1DB}" type="pres">
      <dgm:prSet presAssocID="{AA05AC13-4CFE-462D-A5A5-CB0FD93BCF0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База данных со сплошной заливкой"/>
        </a:ext>
      </dgm:extLst>
    </dgm:pt>
    <dgm:pt modelId="{1E013ED7-3285-40D1-A1E8-27072B6F43DA}" type="pres">
      <dgm:prSet presAssocID="{AA05AC13-4CFE-462D-A5A5-CB0FD93BCF01}" presName="spaceRect" presStyleCnt="0"/>
      <dgm:spPr/>
    </dgm:pt>
    <dgm:pt modelId="{48E865BF-A075-461D-91A8-770A7DD8053D}" type="pres">
      <dgm:prSet presAssocID="{AA05AC13-4CFE-462D-A5A5-CB0FD93BCF01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0B07727-33BD-4D37-9FF0-94A36C78B90D}" type="presOf" srcId="{1A852D30-3CD6-4C9B-9737-70DD5BFB8524}" destId="{F6C1A699-84A3-44FD-81A0-B00E9985842C}" srcOrd="0" destOrd="0" presId="urn:microsoft.com/office/officeart/2018/5/layout/IconCircleLabelList"/>
    <dgm:cxn modelId="{601D9643-B0D1-4490-8233-28EBDA636AC3}" srcId="{25111C35-553E-4A83-BDFC-2E2574E58DB0}" destId="{09F4A5CC-205C-4473-BC3A-B4C307908D8B}" srcOrd="0" destOrd="0" parTransId="{6D592C3E-B34A-4232-9D6F-D7A204A1D605}" sibTransId="{BF2EFB53-7A85-4F99-BB11-BA1C9814B20B}"/>
    <dgm:cxn modelId="{94D1BA6A-5589-427E-BC9C-E4B2F68BB30B}" srcId="{25111C35-553E-4A83-BDFC-2E2574E58DB0}" destId="{1A852D30-3CD6-4C9B-9737-70DD5BFB8524}" srcOrd="1" destOrd="0" parTransId="{F407E8F5-B339-4127-858C-E8322C6DF56E}" sibTransId="{2550AA45-BC0C-4CCF-A8FE-37FE18D7235F}"/>
    <dgm:cxn modelId="{636A9588-E295-4F2E-9E88-E4BF66335F5E}" srcId="{25111C35-553E-4A83-BDFC-2E2574E58DB0}" destId="{AA05AC13-4CFE-462D-A5A5-CB0FD93BCF01}" srcOrd="2" destOrd="0" parTransId="{05D12013-E380-4C7E-B0B8-B0EE73A7DECB}" sibTransId="{2DAE0ED1-9035-435D-95FD-CB337A066BD5}"/>
    <dgm:cxn modelId="{B1EEDB8C-AA8F-49DF-91BD-26D79FC533D9}" type="presOf" srcId="{AA05AC13-4CFE-462D-A5A5-CB0FD93BCF01}" destId="{48E865BF-A075-461D-91A8-770A7DD8053D}" srcOrd="0" destOrd="0" presId="urn:microsoft.com/office/officeart/2018/5/layout/IconCircleLabelList"/>
    <dgm:cxn modelId="{87E47096-190F-4EDE-A76D-F3AD353516F7}" type="presOf" srcId="{25111C35-553E-4A83-BDFC-2E2574E58DB0}" destId="{EAF8BFF9-7BA2-4BE1-A638-93AA8D8B864B}" srcOrd="0" destOrd="0" presId="urn:microsoft.com/office/officeart/2018/5/layout/IconCircleLabelList"/>
    <dgm:cxn modelId="{68E478F8-E498-442A-806D-A65FB3FA7B72}" type="presOf" srcId="{09F4A5CC-205C-4473-BC3A-B4C307908D8B}" destId="{9D2BF19A-52C8-49E5-BB71-B060FC8DFBA4}" srcOrd="0" destOrd="0" presId="urn:microsoft.com/office/officeart/2018/5/layout/IconCircleLabelList"/>
    <dgm:cxn modelId="{EF6E1E53-298D-4FA6-B602-534A3A3D89B9}" type="presParOf" srcId="{EAF8BFF9-7BA2-4BE1-A638-93AA8D8B864B}" destId="{F1179F9C-DA8B-452D-9788-C65A35ECEEF0}" srcOrd="0" destOrd="0" presId="urn:microsoft.com/office/officeart/2018/5/layout/IconCircleLabelList"/>
    <dgm:cxn modelId="{A14B8499-9B03-4792-A292-CAAD9BC5BCAA}" type="presParOf" srcId="{F1179F9C-DA8B-452D-9788-C65A35ECEEF0}" destId="{12BECDBA-2E7E-4B4E-A856-835F942E9073}" srcOrd="0" destOrd="0" presId="urn:microsoft.com/office/officeart/2018/5/layout/IconCircleLabelList"/>
    <dgm:cxn modelId="{86B3C3DB-4BAA-46EA-ADC1-5EEE81B37FBD}" type="presParOf" srcId="{F1179F9C-DA8B-452D-9788-C65A35ECEEF0}" destId="{DE26C3B1-754A-48F8-A3AB-F00AEC0F3FD7}" srcOrd="1" destOrd="0" presId="urn:microsoft.com/office/officeart/2018/5/layout/IconCircleLabelList"/>
    <dgm:cxn modelId="{1C3813C9-39DC-48F3-AC2B-7C9203089BF0}" type="presParOf" srcId="{F1179F9C-DA8B-452D-9788-C65A35ECEEF0}" destId="{6CCF26CB-3C8D-4CCB-8E79-EDFD5D9AFCC2}" srcOrd="2" destOrd="0" presId="urn:microsoft.com/office/officeart/2018/5/layout/IconCircleLabelList"/>
    <dgm:cxn modelId="{0317B919-C375-4855-927E-338348B450DB}" type="presParOf" srcId="{F1179F9C-DA8B-452D-9788-C65A35ECEEF0}" destId="{9D2BF19A-52C8-49E5-BB71-B060FC8DFBA4}" srcOrd="3" destOrd="0" presId="urn:microsoft.com/office/officeart/2018/5/layout/IconCircleLabelList"/>
    <dgm:cxn modelId="{057F23CC-AD47-4E1A-9A9F-EE2D1EB1CAA0}" type="presParOf" srcId="{EAF8BFF9-7BA2-4BE1-A638-93AA8D8B864B}" destId="{3BA2490D-9B80-4962-BEA8-E234050364C1}" srcOrd="1" destOrd="0" presId="urn:microsoft.com/office/officeart/2018/5/layout/IconCircleLabelList"/>
    <dgm:cxn modelId="{E8D83A07-F304-4FFA-A335-BF8AA33CF9FC}" type="presParOf" srcId="{EAF8BFF9-7BA2-4BE1-A638-93AA8D8B864B}" destId="{6629C148-A26E-4CCE-B860-AE99DF277A0E}" srcOrd="2" destOrd="0" presId="urn:microsoft.com/office/officeart/2018/5/layout/IconCircleLabelList"/>
    <dgm:cxn modelId="{00175E2D-553D-4D7D-8AA9-A6BB090E32DC}" type="presParOf" srcId="{6629C148-A26E-4CCE-B860-AE99DF277A0E}" destId="{9EEE827A-1575-469D-AAA7-5A0CFE01D9D7}" srcOrd="0" destOrd="0" presId="urn:microsoft.com/office/officeart/2018/5/layout/IconCircleLabelList"/>
    <dgm:cxn modelId="{79C5552F-E437-42EA-817E-4AC4F6381F03}" type="presParOf" srcId="{6629C148-A26E-4CCE-B860-AE99DF277A0E}" destId="{5DDF290C-490A-420B-8C67-584EF706B0A5}" srcOrd="1" destOrd="0" presId="urn:microsoft.com/office/officeart/2018/5/layout/IconCircleLabelList"/>
    <dgm:cxn modelId="{C284EE51-ECEF-463C-ABC0-6A482C9D4655}" type="presParOf" srcId="{6629C148-A26E-4CCE-B860-AE99DF277A0E}" destId="{6E0AB0B6-9C35-42EF-A6E6-F9707A900B7E}" srcOrd="2" destOrd="0" presId="urn:microsoft.com/office/officeart/2018/5/layout/IconCircleLabelList"/>
    <dgm:cxn modelId="{CA0033AD-76FB-4CCC-A8AF-9458EBFF1AD3}" type="presParOf" srcId="{6629C148-A26E-4CCE-B860-AE99DF277A0E}" destId="{F6C1A699-84A3-44FD-81A0-B00E9985842C}" srcOrd="3" destOrd="0" presId="urn:microsoft.com/office/officeart/2018/5/layout/IconCircleLabelList"/>
    <dgm:cxn modelId="{C268E724-81A8-442B-8A88-D9BBB5FD134F}" type="presParOf" srcId="{EAF8BFF9-7BA2-4BE1-A638-93AA8D8B864B}" destId="{5FD9034F-7E4B-4FD7-A01F-4B22E171FBFD}" srcOrd="3" destOrd="0" presId="urn:microsoft.com/office/officeart/2018/5/layout/IconCircleLabelList"/>
    <dgm:cxn modelId="{0BDBDE63-42B0-4F00-93B9-61E02A981817}" type="presParOf" srcId="{EAF8BFF9-7BA2-4BE1-A638-93AA8D8B864B}" destId="{735F9014-65FE-484F-A831-E223C2904C28}" srcOrd="4" destOrd="0" presId="urn:microsoft.com/office/officeart/2018/5/layout/IconCircleLabelList"/>
    <dgm:cxn modelId="{CB0ECAA0-6833-4F70-91E7-CC2171B1C074}" type="presParOf" srcId="{735F9014-65FE-484F-A831-E223C2904C28}" destId="{388C9E38-3EB9-43C1-AF0E-3BC2B5220AA2}" srcOrd="0" destOrd="0" presId="urn:microsoft.com/office/officeart/2018/5/layout/IconCircleLabelList"/>
    <dgm:cxn modelId="{E993BB6E-6797-4653-BFA6-3E51596E51B0}" type="presParOf" srcId="{735F9014-65FE-484F-A831-E223C2904C28}" destId="{87079234-3032-47F2-9231-44FB9E15E1DB}" srcOrd="1" destOrd="0" presId="urn:microsoft.com/office/officeart/2018/5/layout/IconCircleLabelList"/>
    <dgm:cxn modelId="{1296880A-2D60-41B5-A33A-548CF7B678BC}" type="presParOf" srcId="{735F9014-65FE-484F-A831-E223C2904C28}" destId="{1E013ED7-3285-40D1-A1E8-27072B6F43DA}" srcOrd="2" destOrd="0" presId="urn:microsoft.com/office/officeart/2018/5/layout/IconCircleLabelList"/>
    <dgm:cxn modelId="{7E93A7F7-B997-497D-A0BA-DCEB29C1BDA3}" type="presParOf" srcId="{735F9014-65FE-484F-A831-E223C2904C28}" destId="{48E865BF-A075-461D-91A8-770A7DD8053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111C35-553E-4A83-BDFC-2E2574E58DB0}" type="doc">
      <dgm:prSet loTypeId="urn:microsoft.com/office/officeart/2018/5/layout/IconCircleLabelList" loCatId="icon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9F4A5CC-205C-4473-BC3A-B4C307908D8B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Реализовать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процесс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поиска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извлечения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и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подготовки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данных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(ETL)</a:t>
          </a:r>
        </a:p>
      </dgm:t>
    </dgm:pt>
    <dgm:pt modelId="{6D592C3E-B34A-4232-9D6F-D7A204A1D605}" type="parTrans" cxnId="{601D9643-B0D1-4490-8233-28EBDA636AC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2EFB53-7A85-4F99-BB11-BA1C9814B20B}" type="sibTrans" cxnId="{601D9643-B0D1-4490-8233-28EBDA636AC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852D30-3CD6-4C9B-9737-70DD5BFB852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Разработать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и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протестировать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аналитические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компоненты</a:t>
          </a:r>
          <a:endParaRPr lang="en-US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07E8F5-B339-4127-858C-E8322C6DF56E}" type="parTrans" cxnId="{94D1BA6A-5589-427E-BC9C-E4B2F68BB30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50AA45-BC0C-4CCF-A8FE-37FE18D7235F}" type="sibTrans" cxnId="{94D1BA6A-5589-427E-BC9C-E4B2F68BB30B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05AC13-4CFE-462D-A5A5-CB0FD93BCF0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Провести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визуализацию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результатов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в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Loginom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и Yandex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Datalens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05D12013-E380-4C7E-B0B8-B0EE73A7DECB}" type="parTrans" cxnId="{636A9588-E295-4F2E-9E88-E4BF66335F5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AE0ED1-9035-435D-95FD-CB337A066BD5}" type="sibTrans" cxnId="{636A9588-E295-4F2E-9E88-E4BF66335F5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C3CB9C-CD3E-4018-AE0D-0715F485071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Оценить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экономическую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эффективность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от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внедрения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dirty="0" err="1">
              <a:latin typeface="Arial" panose="020B0604020202020204" pitchFamily="34" charset="0"/>
              <a:cs typeface="Arial" panose="020B0604020202020204" pitchFamily="34" charset="0"/>
            </a:rPr>
            <a:t>решения</a:t>
          </a:r>
          <a:r>
            <a:rPr lang="en-US" sz="17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742E5554-2F39-4F75-AA7F-297B4175C778}" type="parTrans" cxnId="{10EE0D82-5F43-4FBC-B428-603D10A1889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63DE01-AD69-4083-917D-722D9C36B38F}" type="sibTrans" cxnId="{10EE0D82-5F43-4FBC-B428-603D10A1889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F8BFF9-7BA2-4BE1-A638-93AA8D8B864B}" type="pres">
      <dgm:prSet presAssocID="{25111C35-553E-4A83-BDFC-2E2574E58DB0}" presName="root" presStyleCnt="0">
        <dgm:presLayoutVars>
          <dgm:dir/>
          <dgm:resizeHandles val="exact"/>
        </dgm:presLayoutVars>
      </dgm:prSet>
      <dgm:spPr/>
    </dgm:pt>
    <dgm:pt modelId="{F1179F9C-DA8B-452D-9788-C65A35ECEEF0}" type="pres">
      <dgm:prSet presAssocID="{09F4A5CC-205C-4473-BC3A-B4C307908D8B}" presName="compNode" presStyleCnt="0"/>
      <dgm:spPr/>
    </dgm:pt>
    <dgm:pt modelId="{12BECDBA-2E7E-4B4E-A856-835F942E9073}" type="pres">
      <dgm:prSet presAssocID="{09F4A5CC-205C-4473-BC3A-B4C307908D8B}" presName="iconBgRect" presStyleLbl="bgShp" presStyleIdx="0" presStyleCnt="4"/>
      <dgm:spPr/>
    </dgm:pt>
    <dgm:pt modelId="{DE26C3B1-754A-48F8-A3AB-F00AEC0F3FD7}" type="pres">
      <dgm:prSet presAssocID="{09F4A5CC-205C-4473-BC3A-B4C307908D8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Шестеренки"/>
        </a:ext>
      </dgm:extLst>
    </dgm:pt>
    <dgm:pt modelId="{6CCF26CB-3C8D-4CCB-8E79-EDFD5D9AFCC2}" type="pres">
      <dgm:prSet presAssocID="{09F4A5CC-205C-4473-BC3A-B4C307908D8B}" presName="spaceRect" presStyleCnt="0"/>
      <dgm:spPr/>
    </dgm:pt>
    <dgm:pt modelId="{9D2BF19A-52C8-49E5-BB71-B060FC8DFBA4}" type="pres">
      <dgm:prSet presAssocID="{09F4A5CC-205C-4473-BC3A-B4C307908D8B}" presName="textRect" presStyleLbl="revTx" presStyleIdx="0" presStyleCnt="4">
        <dgm:presLayoutVars>
          <dgm:chMax val="1"/>
          <dgm:chPref val="1"/>
        </dgm:presLayoutVars>
      </dgm:prSet>
      <dgm:spPr/>
    </dgm:pt>
    <dgm:pt modelId="{3BA2490D-9B80-4962-BEA8-E234050364C1}" type="pres">
      <dgm:prSet presAssocID="{BF2EFB53-7A85-4F99-BB11-BA1C9814B20B}" presName="sibTrans" presStyleCnt="0"/>
      <dgm:spPr/>
    </dgm:pt>
    <dgm:pt modelId="{6629C148-A26E-4CCE-B860-AE99DF277A0E}" type="pres">
      <dgm:prSet presAssocID="{1A852D30-3CD6-4C9B-9737-70DD5BFB8524}" presName="compNode" presStyleCnt="0"/>
      <dgm:spPr/>
    </dgm:pt>
    <dgm:pt modelId="{9EEE827A-1575-469D-AAA7-5A0CFE01D9D7}" type="pres">
      <dgm:prSet presAssocID="{1A852D30-3CD6-4C9B-9737-70DD5BFB8524}" presName="iconBgRect" presStyleLbl="bgShp" presStyleIdx="1" presStyleCnt="4"/>
      <dgm:spPr/>
    </dgm:pt>
    <dgm:pt modelId="{5DDF290C-490A-420B-8C67-584EF706B0A5}" type="pres">
      <dgm:prSet presAssocID="{1A852D30-3CD6-4C9B-9737-70DD5BFB852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Флажок"/>
        </a:ext>
      </dgm:extLst>
    </dgm:pt>
    <dgm:pt modelId="{6E0AB0B6-9C35-42EF-A6E6-F9707A900B7E}" type="pres">
      <dgm:prSet presAssocID="{1A852D30-3CD6-4C9B-9737-70DD5BFB8524}" presName="spaceRect" presStyleCnt="0"/>
      <dgm:spPr/>
    </dgm:pt>
    <dgm:pt modelId="{F6C1A699-84A3-44FD-81A0-B00E9985842C}" type="pres">
      <dgm:prSet presAssocID="{1A852D30-3CD6-4C9B-9737-70DD5BFB8524}" presName="textRect" presStyleLbl="revTx" presStyleIdx="1" presStyleCnt="4" custScaleX="105882">
        <dgm:presLayoutVars>
          <dgm:chMax val="1"/>
          <dgm:chPref val="1"/>
        </dgm:presLayoutVars>
      </dgm:prSet>
      <dgm:spPr/>
    </dgm:pt>
    <dgm:pt modelId="{5FD9034F-7E4B-4FD7-A01F-4B22E171FBFD}" type="pres">
      <dgm:prSet presAssocID="{2550AA45-BC0C-4CCF-A8FE-37FE18D7235F}" presName="sibTrans" presStyleCnt="0"/>
      <dgm:spPr/>
    </dgm:pt>
    <dgm:pt modelId="{735F9014-65FE-484F-A831-E223C2904C28}" type="pres">
      <dgm:prSet presAssocID="{AA05AC13-4CFE-462D-A5A5-CB0FD93BCF01}" presName="compNode" presStyleCnt="0"/>
      <dgm:spPr/>
    </dgm:pt>
    <dgm:pt modelId="{388C9E38-3EB9-43C1-AF0E-3BC2B5220AA2}" type="pres">
      <dgm:prSet presAssocID="{AA05AC13-4CFE-462D-A5A5-CB0FD93BCF01}" presName="iconBgRect" presStyleLbl="bgShp" presStyleIdx="2" presStyleCnt="4"/>
      <dgm:spPr/>
    </dgm:pt>
    <dgm:pt modelId="{87079234-3032-47F2-9231-44FB9E15E1DB}" type="pres">
      <dgm:prSet presAssocID="{AA05AC13-4CFE-462D-A5A5-CB0FD93BCF0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Презентация с круговой диаграммой со сплошной заливкой"/>
        </a:ext>
      </dgm:extLst>
    </dgm:pt>
    <dgm:pt modelId="{1E013ED7-3285-40D1-A1E8-27072B6F43DA}" type="pres">
      <dgm:prSet presAssocID="{AA05AC13-4CFE-462D-A5A5-CB0FD93BCF01}" presName="spaceRect" presStyleCnt="0"/>
      <dgm:spPr/>
    </dgm:pt>
    <dgm:pt modelId="{48E865BF-A075-461D-91A8-770A7DD8053D}" type="pres">
      <dgm:prSet presAssocID="{AA05AC13-4CFE-462D-A5A5-CB0FD93BCF01}" presName="textRect" presStyleLbl="revTx" presStyleIdx="2" presStyleCnt="4">
        <dgm:presLayoutVars>
          <dgm:chMax val="1"/>
          <dgm:chPref val="1"/>
        </dgm:presLayoutVars>
      </dgm:prSet>
      <dgm:spPr/>
    </dgm:pt>
    <dgm:pt modelId="{1FB854DF-6B73-4D68-A438-41C61F75A235}" type="pres">
      <dgm:prSet presAssocID="{2DAE0ED1-9035-435D-95FD-CB337A066BD5}" presName="sibTrans" presStyleCnt="0"/>
      <dgm:spPr/>
    </dgm:pt>
    <dgm:pt modelId="{2157E932-0974-4F99-92B5-0236FB26E894}" type="pres">
      <dgm:prSet presAssocID="{FDC3CB9C-CD3E-4018-AE0D-0715F4850710}" presName="compNode" presStyleCnt="0"/>
      <dgm:spPr/>
    </dgm:pt>
    <dgm:pt modelId="{F93DA1A2-19FA-4A93-B84A-6024E43B1FDD}" type="pres">
      <dgm:prSet presAssocID="{FDC3CB9C-CD3E-4018-AE0D-0715F4850710}" presName="iconBgRect" presStyleLbl="bgShp" presStyleIdx="3" presStyleCnt="4"/>
      <dgm:spPr/>
    </dgm:pt>
    <dgm:pt modelId="{81BEE6F9-65A5-437F-8223-D1BF6AAA480E}" type="pres">
      <dgm:prSet presAssocID="{FDC3CB9C-CD3E-4018-AE0D-0715F485071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Монеты со сплошной заливкой"/>
        </a:ext>
      </dgm:extLst>
    </dgm:pt>
    <dgm:pt modelId="{463EF5F6-F05C-46BB-9C3D-E44FFF57B1A1}" type="pres">
      <dgm:prSet presAssocID="{FDC3CB9C-CD3E-4018-AE0D-0715F4850710}" presName="spaceRect" presStyleCnt="0"/>
      <dgm:spPr/>
    </dgm:pt>
    <dgm:pt modelId="{F9262592-418D-44A8-AE31-73BFF0CC07F7}" type="pres">
      <dgm:prSet presAssocID="{FDC3CB9C-CD3E-4018-AE0D-0715F485071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0B07727-33BD-4D37-9FF0-94A36C78B90D}" type="presOf" srcId="{1A852D30-3CD6-4C9B-9737-70DD5BFB8524}" destId="{F6C1A699-84A3-44FD-81A0-B00E9985842C}" srcOrd="0" destOrd="0" presId="urn:microsoft.com/office/officeart/2018/5/layout/IconCircleLabelList"/>
    <dgm:cxn modelId="{3C9A3261-6D58-4CE2-9D45-C18E560EFD4A}" type="presOf" srcId="{FDC3CB9C-CD3E-4018-AE0D-0715F4850710}" destId="{F9262592-418D-44A8-AE31-73BFF0CC07F7}" srcOrd="0" destOrd="0" presId="urn:microsoft.com/office/officeart/2018/5/layout/IconCircleLabelList"/>
    <dgm:cxn modelId="{601D9643-B0D1-4490-8233-28EBDA636AC3}" srcId="{25111C35-553E-4A83-BDFC-2E2574E58DB0}" destId="{09F4A5CC-205C-4473-BC3A-B4C307908D8B}" srcOrd="0" destOrd="0" parTransId="{6D592C3E-B34A-4232-9D6F-D7A204A1D605}" sibTransId="{BF2EFB53-7A85-4F99-BB11-BA1C9814B20B}"/>
    <dgm:cxn modelId="{94D1BA6A-5589-427E-BC9C-E4B2F68BB30B}" srcId="{25111C35-553E-4A83-BDFC-2E2574E58DB0}" destId="{1A852D30-3CD6-4C9B-9737-70DD5BFB8524}" srcOrd="1" destOrd="0" parTransId="{F407E8F5-B339-4127-858C-E8322C6DF56E}" sibTransId="{2550AA45-BC0C-4CCF-A8FE-37FE18D7235F}"/>
    <dgm:cxn modelId="{10EE0D82-5F43-4FBC-B428-603D10A18895}" srcId="{25111C35-553E-4A83-BDFC-2E2574E58DB0}" destId="{FDC3CB9C-CD3E-4018-AE0D-0715F4850710}" srcOrd="3" destOrd="0" parTransId="{742E5554-2F39-4F75-AA7F-297B4175C778}" sibTransId="{E063DE01-AD69-4083-917D-722D9C36B38F}"/>
    <dgm:cxn modelId="{636A9588-E295-4F2E-9E88-E4BF66335F5E}" srcId="{25111C35-553E-4A83-BDFC-2E2574E58DB0}" destId="{AA05AC13-4CFE-462D-A5A5-CB0FD93BCF01}" srcOrd="2" destOrd="0" parTransId="{05D12013-E380-4C7E-B0B8-B0EE73A7DECB}" sibTransId="{2DAE0ED1-9035-435D-95FD-CB337A066BD5}"/>
    <dgm:cxn modelId="{B1EEDB8C-AA8F-49DF-91BD-26D79FC533D9}" type="presOf" srcId="{AA05AC13-4CFE-462D-A5A5-CB0FD93BCF01}" destId="{48E865BF-A075-461D-91A8-770A7DD8053D}" srcOrd="0" destOrd="0" presId="urn:microsoft.com/office/officeart/2018/5/layout/IconCircleLabelList"/>
    <dgm:cxn modelId="{87E47096-190F-4EDE-A76D-F3AD353516F7}" type="presOf" srcId="{25111C35-553E-4A83-BDFC-2E2574E58DB0}" destId="{EAF8BFF9-7BA2-4BE1-A638-93AA8D8B864B}" srcOrd="0" destOrd="0" presId="urn:microsoft.com/office/officeart/2018/5/layout/IconCircleLabelList"/>
    <dgm:cxn modelId="{68E478F8-E498-442A-806D-A65FB3FA7B72}" type="presOf" srcId="{09F4A5CC-205C-4473-BC3A-B4C307908D8B}" destId="{9D2BF19A-52C8-49E5-BB71-B060FC8DFBA4}" srcOrd="0" destOrd="0" presId="urn:microsoft.com/office/officeart/2018/5/layout/IconCircleLabelList"/>
    <dgm:cxn modelId="{EF6E1E53-298D-4FA6-B602-534A3A3D89B9}" type="presParOf" srcId="{EAF8BFF9-7BA2-4BE1-A638-93AA8D8B864B}" destId="{F1179F9C-DA8B-452D-9788-C65A35ECEEF0}" srcOrd="0" destOrd="0" presId="urn:microsoft.com/office/officeart/2018/5/layout/IconCircleLabelList"/>
    <dgm:cxn modelId="{A14B8499-9B03-4792-A292-CAAD9BC5BCAA}" type="presParOf" srcId="{F1179F9C-DA8B-452D-9788-C65A35ECEEF0}" destId="{12BECDBA-2E7E-4B4E-A856-835F942E9073}" srcOrd="0" destOrd="0" presId="urn:microsoft.com/office/officeart/2018/5/layout/IconCircleLabelList"/>
    <dgm:cxn modelId="{86B3C3DB-4BAA-46EA-ADC1-5EEE81B37FBD}" type="presParOf" srcId="{F1179F9C-DA8B-452D-9788-C65A35ECEEF0}" destId="{DE26C3B1-754A-48F8-A3AB-F00AEC0F3FD7}" srcOrd="1" destOrd="0" presId="urn:microsoft.com/office/officeart/2018/5/layout/IconCircleLabelList"/>
    <dgm:cxn modelId="{1C3813C9-39DC-48F3-AC2B-7C9203089BF0}" type="presParOf" srcId="{F1179F9C-DA8B-452D-9788-C65A35ECEEF0}" destId="{6CCF26CB-3C8D-4CCB-8E79-EDFD5D9AFCC2}" srcOrd="2" destOrd="0" presId="urn:microsoft.com/office/officeart/2018/5/layout/IconCircleLabelList"/>
    <dgm:cxn modelId="{0317B919-C375-4855-927E-338348B450DB}" type="presParOf" srcId="{F1179F9C-DA8B-452D-9788-C65A35ECEEF0}" destId="{9D2BF19A-52C8-49E5-BB71-B060FC8DFBA4}" srcOrd="3" destOrd="0" presId="urn:microsoft.com/office/officeart/2018/5/layout/IconCircleLabelList"/>
    <dgm:cxn modelId="{057F23CC-AD47-4E1A-9A9F-EE2D1EB1CAA0}" type="presParOf" srcId="{EAF8BFF9-7BA2-4BE1-A638-93AA8D8B864B}" destId="{3BA2490D-9B80-4962-BEA8-E234050364C1}" srcOrd="1" destOrd="0" presId="urn:microsoft.com/office/officeart/2018/5/layout/IconCircleLabelList"/>
    <dgm:cxn modelId="{E8D83A07-F304-4FFA-A335-BF8AA33CF9FC}" type="presParOf" srcId="{EAF8BFF9-7BA2-4BE1-A638-93AA8D8B864B}" destId="{6629C148-A26E-4CCE-B860-AE99DF277A0E}" srcOrd="2" destOrd="0" presId="urn:microsoft.com/office/officeart/2018/5/layout/IconCircleLabelList"/>
    <dgm:cxn modelId="{00175E2D-553D-4D7D-8AA9-A6BB090E32DC}" type="presParOf" srcId="{6629C148-A26E-4CCE-B860-AE99DF277A0E}" destId="{9EEE827A-1575-469D-AAA7-5A0CFE01D9D7}" srcOrd="0" destOrd="0" presId="urn:microsoft.com/office/officeart/2018/5/layout/IconCircleLabelList"/>
    <dgm:cxn modelId="{79C5552F-E437-42EA-817E-4AC4F6381F03}" type="presParOf" srcId="{6629C148-A26E-4CCE-B860-AE99DF277A0E}" destId="{5DDF290C-490A-420B-8C67-584EF706B0A5}" srcOrd="1" destOrd="0" presId="urn:microsoft.com/office/officeart/2018/5/layout/IconCircleLabelList"/>
    <dgm:cxn modelId="{C284EE51-ECEF-463C-ABC0-6A482C9D4655}" type="presParOf" srcId="{6629C148-A26E-4CCE-B860-AE99DF277A0E}" destId="{6E0AB0B6-9C35-42EF-A6E6-F9707A900B7E}" srcOrd="2" destOrd="0" presId="urn:microsoft.com/office/officeart/2018/5/layout/IconCircleLabelList"/>
    <dgm:cxn modelId="{CA0033AD-76FB-4CCC-A8AF-9458EBFF1AD3}" type="presParOf" srcId="{6629C148-A26E-4CCE-B860-AE99DF277A0E}" destId="{F6C1A699-84A3-44FD-81A0-B00E9985842C}" srcOrd="3" destOrd="0" presId="urn:microsoft.com/office/officeart/2018/5/layout/IconCircleLabelList"/>
    <dgm:cxn modelId="{C268E724-81A8-442B-8A88-D9BBB5FD134F}" type="presParOf" srcId="{EAF8BFF9-7BA2-4BE1-A638-93AA8D8B864B}" destId="{5FD9034F-7E4B-4FD7-A01F-4B22E171FBFD}" srcOrd="3" destOrd="0" presId="urn:microsoft.com/office/officeart/2018/5/layout/IconCircleLabelList"/>
    <dgm:cxn modelId="{0BDBDE63-42B0-4F00-93B9-61E02A981817}" type="presParOf" srcId="{EAF8BFF9-7BA2-4BE1-A638-93AA8D8B864B}" destId="{735F9014-65FE-484F-A831-E223C2904C28}" srcOrd="4" destOrd="0" presId="urn:microsoft.com/office/officeart/2018/5/layout/IconCircleLabelList"/>
    <dgm:cxn modelId="{CB0ECAA0-6833-4F70-91E7-CC2171B1C074}" type="presParOf" srcId="{735F9014-65FE-484F-A831-E223C2904C28}" destId="{388C9E38-3EB9-43C1-AF0E-3BC2B5220AA2}" srcOrd="0" destOrd="0" presId="urn:microsoft.com/office/officeart/2018/5/layout/IconCircleLabelList"/>
    <dgm:cxn modelId="{E993BB6E-6797-4653-BFA6-3E51596E51B0}" type="presParOf" srcId="{735F9014-65FE-484F-A831-E223C2904C28}" destId="{87079234-3032-47F2-9231-44FB9E15E1DB}" srcOrd="1" destOrd="0" presId="urn:microsoft.com/office/officeart/2018/5/layout/IconCircleLabelList"/>
    <dgm:cxn modelId="{1296880A-2D60-41B5-A33A-548CF7B678BC}" type="presParOf" srcId="{735F9014-65FE-484F-A831-E223C2904C28}" destId="{1E013ED7-3285-40D1-A1E8-27072B6F43DA}" srcOrd="2" destOrd="0" presId="urn:microsoft.com/office/officeart/2018/5/layout/IconCircleLabelList"/>
    <dgm:cxn modelId="{7E93A7F7-B997-497D-A0BA-DCEB29C1BDA3}" type="presParOf" srcId="{735F9014-65FE-484F-A831-E223C2904C28}" destId="{48E865BF-A075-461D-91A8-770A7DD8053D}" srcOrd="3" destOrd="0" presId="urn:microsoft.com/office/officeart/2018/5/layout/IconCircleLabelList"/>
    <dgm:cxn modelId="{6D45E3A9-D55B-4716-ACEA-6CE22D8FEE2B}" type="presParOf" srcId="{EAF8BFF9-7BA2-4BE1-A638-93AA8D8B864B}" destId="{1FB854DF-6B73-4D68-A438-41C61F75A235}" srcOrd="5" destOrd="0" presId="urn:microsoft.com/office/officeart/2018/5/layout/IconCircleLabelList"/>
    <dgm:cxn modelId="{CB944C4F-D35C-48FB-A49A-5A56DC7B8C50}" type="presParOf" srcId="{EAF8BFF9-7BA2-4BE1-A638-93AA8D8B864B}" destId="{2157E932-0974-4F99-92B5-0236FB26E894}" srcOrd="6" destOrd="0" presId="urn:microsoft.com/office/officeart/2018/5/layout/IconCircleLabelList"/>
    <dgm:cxn modelId="{9D03CF6B-EAB1-45A5-B371-C2420298AA6E}" type="presParOf" srcId="{2157E932-0974-4F99-92B5-0236FB26E894}" destId="{F93DA1A2-19FA-4A93-B84A-6024E43B1FDD}" srcOrd="0" destOrd="0" presId="urn:microsoft.com/office/officeart/2018/5/layout/IconCircleLabelList"/>
    <dgm:cxn modelId="{E8762D07-B61D-4F68-8BB2-BA731224D934}" type="presParOf" srcId="{2157E932-0974-4F99-92B5-0236FB26E894}" destId="{81BEE6F9-65A5-437F-8223-D1BF6AAA480E}" srcOrd="1" destOrd="0" presId="urn:microsoft.com/office/officeart/2018/5/layout/IconCircleLabelList"/>
    <dgm:cxn modelId="{A4D5B03B-EA51-4FBD-9240-80B837310D59}" type="presParOf" srcId="{2157E932-0974-4F99-92B5-0236FB26E894}" destId="{463EF5F6-F05C-46BB-9C3D-E44FFF57B1A1}" srcOrd="2" destOrd="0" presId="urn:microsoft.com/office/officeart/2018/5/layout/IconCircleLabelList"/>
    <dgm:cxn modelId="{69C43505-96E9-4049-A2F9-960E22BCAD0F}" type="presParOf" srcId="{2157E932-0974-4F99-92B5-0236FB26E894}" destId="{F9262592-418D-44A8-AE31-73BFF0CC07F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BECDBA-2E7E-4B4E-A856-835F942E9073}">
      <dsp:nvSpPr>
        <dsp:cNvPr id="0" name=""/>
        <dsp:cNvSpPr/>
      </dsp:nvSpPr>
      <dsp:spPr>
        <a:xfrm>
          <a:off x="420555" y="651979"/>
          <a:ext cx="1166625" cy="1166625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E26C3B1-754A-48F8-A3AB-F00AEC0F3FD7}">
      <dsp:nvSpPr>
        <dsp:cNvPr id="0" name=""/>
        <dsp:cNvSpPr/>
      </dsp:nvSpPr>
      <dsp:spPr>
        <a:xfrm>
          <a:off x="669181" y="900605"/>
          <a:ext cx="669375" cy="669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2BF19A-52C8-49E5-BB71-B060FC8DFBA4}">
      <dsp:nvSpPr>
        <dsp:cNvPr id="0" name=""/>
        <dsp:cNvSpPr/>
      </dsp:nvSpPr>
      <dsp:spPr>
        <a:xfrm>
          <a:off x="47618" y="2181980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РОСТ</a:t>
          </a:r>
        </a:p>
      </dsp:txBody>
      <dsp:txXfrm>
        <a:off x="47618" y="2181980"/>
        <a:ext cx="1912500" cy="720000"/>
      </dsp:txXfrm>
    </dsp:sp>
    <dsp:sp modelId="{9EEE827A-1575-469D-AAA7-5A0CFE01D9D7}">
      <dsp:nvSpPr>
        <dsp:cNvPr id="0" name=""/>
        <dsp:cNvSpPr/>
      </dsp:nvSpPr>
      <dsp:spPr>
        <a:xfrm>
          <a:off x="2667743" y="651979"/>
          <a:ext cx="1166625" cy="1166625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F290C-490A-420B-8C67-584EF706B0A5}">
      <dsp:nvSpPr>
        <dsp:cNvPr id="0" name=""/>
        <dsp:cNvSpPr/>
      </dsp:nvSpPr>
      <dsp:spPr>
        <a:xfrm>
          <a:off x="2916368" y="900605"/>
          <a:ext cx="669375" cy="669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C1A699-84A3-44FD-81A0-B00E9985842C}">
      <dsp:nvSpPr>
        <dsp:cNvPr id="0" name=""/>
        <dsp:cNvSpPr/>
      </dsp:nvSpPr>
      <dsp:spPr>
        <a:xfrm>
          <a:off x="2294806" y="2181980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КОНКУРЕНЦИЯ</a:t>
          </a:r>
        </a:p>
      </dsp:txBody>
      <dsp:txXfrm>
        <a:off x="2294806" y="2181980"/>
        <a:ext cx="1912500" cy="720000"/>
      </dsp:txXfrm>
    </dsp:sp>
    <dsp:sp modelId="{388C9E38-3EB9-43C1-AF0E-3BC2B5220AA2}">
      <dsp:nvSpPr>
        <dsp:cNvPr id="0" name=""/>
        <dsp:cNvSpPr/>
      </dsp:nvSpPr>
      <dsp:spPr>
        <a:xfrm>
          <a:off x="4914931" y="651979"/>
          <a:ext cx="1166625" cy="1166625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079234-3032-47F2-9231-44FB9E15E1DB}">
      <dsp:nvSpPr>
        <dsp:cNvPr id="0" name=""/>
        <dsp:cNvSpPr/>
      </dsp:nvSpPr>
      <dsp:spPr>
        <a:xfrm>
          <a:off x="5163556" y="900605"/>
          <a:ext cx="669375" cy="6693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E865BF-A075-461D-91A8-770A7DD8053D}">
      <dsp:nvSpPr>
        <dsp:cNvPr id="0" name=""/>
        <dsp:cNvSpPr/>
      </dsp:nvSpPr>
      <dsp:spPr>
        <a:xfrm>
          <a:off x="4541993" y="2181980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 dirty="0">
              <a:latin typeface="Arial" panose="020B0604020202020204" pitchFamily="34" charset="0"/>
              <a:cs typeface="Arial" panose="020B0604020202020204" pitchFamily="34" charset="0"/>
            </a:rPr>
            <a:t>ДАННЫЕ</a:t>
          </a:r>
        </a:p>
      </dsp:txBody>
      <dsp:txXfrm>
        <a:off x="4541993" y="2181980"/>
        <a:ext cx="19125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BECDBA-2E7E-4B4E-A856-835F942E9073}">
      <dsp:nvSpPr>
        <dsp:cNvPr id="0" name=""/>
        <dsp:cNvSpPr/>
      </dsp:nvSpPr>
      <dsp:spPr>
        <a:xfrm>
          <a:off x="895430" y="400563"/>
          <a:ext cx="1263403" cy="1263403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E26C3B1-754A-48F8-A3AB-F00AEC0F3FD7}">
      <dsp:nvSpPr>
        <dsp:cNvPr id="0" name=""/>
        <dsp:cNvSpPr/>
      </dsp:nvSpPr>
      <dsp:spPr>
        <a:xfrm>
          <a:off x="1164680" y="669813"/>
          <a:ext cx="724903" cy="7249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2BF19A-52C8-49E5-BB71-B060FC8DFBA4}">
      <dsp:nvSpPr>
        <dsp:cNvPr id="0" name=""/>
        <dsp:cNvSpPr/>
      </dsp:nvSpPr>
      <dsp:spPr>
        <a:xfrm>
          <a:off x="491556" y="2057486"/>
          <a:ext cx="2071153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Реализовать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процесс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поиска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извлечения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и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подготовки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данных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(ETL)</a:t>
          </a:r>
        </a:p>
      </dsp:txBody>
      <dsp:txXfrm>
        <a:off x="491556" y="2057486"/>
        <a:ext cx="2071153" cy="1575000"/>
      </dsp:txXfrm>
    </dsp:sp>
    <dsp:sp modelId="{9EEE827A-1575-469D-AAA7-5A0CFE01D9D7}">
      <dsp:nvSpPr>
        <dsp:cNvPr id="0" name=""/>
        <dsp:cNvSpPr/>
      </dsp:nvSpPr>
      <dsp:spPr>
        <a:xfrm>
          <a:off x="3389948" y="400563"/>
          <a:ext cx="1263403" cy="1263403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F290C-490A-420B-8C67-584EF706B0A5}">
      <dsp:nvSpPr>
        <dsp:cNvPr id="0" name=""/>
        <dsp:cNvSpPr/>
      </dsp:nvSpPr>
      <dsp:spPr>
        <a:xfrm>
          <a:off x="3659198" y="669813"/>
          <a:ext cx="724903" cy="72490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C1A699-84A3-44FD-81A0-B00E9985842C}">
      <dsp:nvSpPr>
        <dsp:cNvPr id="0" name=""/>
        <dsp:cNvSpPr/>
      </dsp:nvSpPr>
      <dsp:spPr>
        <a:xfrm>
          <a:off x="2925161" y="2057486"/>
          <a:ext cx="2192978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Разработать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и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протестировать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аналитические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компоненты</a:t>
          </a:r>
          <a:endParaRPr lang="en-US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25161" y="2057486"/>
        <a:ext cx="2192978" cy="1575000"/>
      </dsp:txXfrm>
    </dsp:sp>
    <dsp:sp modelId="{388C9E38-3EB9-43C1-AF0E-3BC2B5220AA2}">
      <dsp:nvSpPr>
        <dsp:cNvPr id="0" name=""/>
        <dsp:cNvSpPr/>
      </dsp:nvSpPr>
      <dsp:spPr>
        <a:xfrm>
          <a:off x="5884466" y="400563"/>
          <a:ext cx="1263403" cy="1263403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079234-3032-47F2-9231-44FB9E15E1DB}">
      <dsp:nvSpPr>
        <dsp:cNvPr id="0" name=""/>
        <dsp:cNvSpPr/>
      </dsp:nvSpPr>
      <dsp:spPr>
        <a:xfrm>
          <a:off x="6153716" y="669813"/>
          <a:ext cx="724903" cy="72490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E865BF-A075-461D-91A8-770A7DD8053D}">
      <dsp:nvSpPr>
        <dsp:cNvPr id="0" name=""/>
        <dsp:cNvSpPr/>
      </dsp:nvSpPr>
      <dsp:spPr>
        <a:xfrm>
          <a:off x="5480591" y="2057486"/>
          <a:ext cx="2071153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Провести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визуализацию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результатов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в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Loginom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и Yandex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Datalens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5480591" y="2057486"/>
        <a:ext cx="2071153" cy="1575000"/>
      </dsp:txXfrm>
    </dsp:sp>
    <dsp:sp modelId="{F93DA1A2-19FA-4A93-B84A-6024E43B1FDD}">
      <dsp:nvSpPr>
        <dsp:cNvPr id="0" name=""/>
        <dsp:cNvSpPr/>
      </dsp:nvSpPr>
      <dsp:spPr>
        <a:xfrm>
          <a:off x="8318071" y="400563"/>
          <a:ext cx="1263403" cy="1263403"/>
        </a:xfrm>
        <a:prstGeom prst="ellipse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1BEE6F9-65A5-437F-8223-D1BF6AAA480E}">
      <dsp:nvSpPr>
        <dsp:cNvPr id="0" name=""/>
        <dsp:cNvSpPr/>
      </dsp:nvSpPr>
      <dsp:spPr>
        <a:xfrm>
          <a:off x="8587321" y="669813"/>
          <a:ext cx="724903" cy="72490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262592-418D-44A8-AE31-73BFF0CC07F7}">
      <dsp:nvSpPr>
        <dsp:cNvPr id="0" name=""/>
        <dsp:cNvSpPr/>
      </dsp:nvSpPr>
      <dsp:spPr>
        <a:xfrm>
          <a:off x="7914196" y="2057486"/>
          <a:ext cx="2071153" cy="15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Оценить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экономическую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эффективность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от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внедрения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>
              <a:latin typeface="Arial" panose="020B0604020202020204" pitchFamily="34" charset="0"/>
              <a:cs typeface="Arial" panose="020B0604020202020204" pitchFamily="34" charset="0"/>
            </a:rPr>
            <a:t>решения</a:t>
          </a:r>
          <a:r>
            <a:rPr lang="en-US" sz="17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7914196" y="2057486"/>
        <a:ext cx="2071153" cy="1575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85EB0-A9C3-4E72-ABA8-F9913E7A017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0D541-E205-4E9B-A7A4-9EBF6A58E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7" Type="http://schemas.openxmlformats.org/officeDocument/2006/relationships/image" Target="../media/image71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sv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2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svg"/><Relationship Id="rId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6.sv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5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2" name="Rectangle 15">
            <a:extLst>
              <a:ext uri="{FF2B5EF4-FFF2-40B4-BE49-F238E27FC236}">
                <a16:creationId xmlns:a16="http://schemas.microsoft.com/office/drawing/2014/main" id="{F58FB4AA-7058-4218-AE65-3ACD24A41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416" y="1221226"/>
            <a:ext cx="6120320" cy="35231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Тема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: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Использование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инструментов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анализа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данных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и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искусственного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интеллекта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в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сфере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электронной</a:t>
            </a:r>
            <a:r>
              <a:rPr lang="en-US" sz="3300" b="1" kern="1200" cap="all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3300" b="1" kern="1200" cap="all" dirty="0" err="1">
                <a:solidFill>
                  <a:schemeClr val="tx1"/>
                </a:solidFill>
                <a:latin typeface="Arial Black" panose="020B0A04020102020204" pitchFamily="34" charset="0"/>
              </a:rPr>
              <a:t>торговли</a:t>
            </a:r>
            <a:endParaRPr lang="en-US" sz="3300" b="1" kern="12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en-US" sz="3300" kern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88FFEA-FEEF-21DE-61DF-228BCF44744B}"/>
              </a:ext>
            </a:extLst>
          </p:cNvPr>
          <p:cNvSpPr txBox="1"/>
          <p:nvPr/>
        </p:nvSpPr>
        <p:spPr>
          <a:xfrm>
            <a:off x="73216" y="208134"/>
            <a:ext cx="6254520" cy="224782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2000" kern="1200" cap="all" spc="30" dirty="0" err="1">
                <a:latin typeface="Arial Black" panose="020B0A04020102020204" pitchFamily="34" charset="0"/>
              </a:rPr>
              <a:t>Выпускная</a:t>
            </a:r>
            <a:r>
              <a:rPr lang="en-US" sz="2000" kern="1200" cap="all" spc="30" dirty="0">
                <a:latin typeface="Arial Black" panose="020B0A04020102020204" pitchFamily="34" charset="0"/>
              </a:rPr>
              <a:t> </a:t>
            </a:r>
            <a:r>
              <a:rPr lang="en-US" sz="2000" kern="1200" cap="all" spc="30" dirty="0" err="1">
                <a:latin typeface="Arial Black" panose="020B0A04020102020204" pitchFamily="34" charset="0"/>
              </a:rPr>
              <a:t>квалификационная</a:t>
            </a:r>
            <a:r>
              <a:rPr lang="en-US" sz="2000" kern="1200" cap="all" spc="30" dirty="0">
                <a:latin typeface="Arial Black" panose="020B0A04020102020204" pitchFamily="34" charset="0"/>
              </a:rPr>
              <a:t> </a:t>
            </a:r>
            <a:r>
              <a:rPr lang="en-US" sz="2000" kern="1200" cap="all" spc="30" dirty="0" err="1">
                <a:latin typeface="Arial Black" panose="020B0A04020102020204" pitchFamily="34" charset="0"/>
              </a:rPr>
              <a:t>работа</a:t>
            </a:r>
            <a:endParaRPr lang="en-US" sz="2000" kern="1200" cap="all" spc="30" dirty="0">
              <a:latin typeface="Arial Black" panose="020B0A04020102020204" pitchFamily="34" charset="0"/>
            </a:endParaRPr>
          </a:p>
        </p:txBody>
      </p:sp>
      <p:sp>
        <p:nvSpPr>
          <p:cNvPr id="63" name="Oval 17">
            <a:extLst>
              <a:ext uri="{FF2B5EF4-FFF2-40B4-BE49-F238E27FC236}">
                <a16:creationId xmlns:a16="http://schemas.microsoft.com/office/drawing/2014/main" id="{F35BC0E3-6FE4-4491-BA19-C0126066A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9082" y="939707"/>
            <a:ext cx="603494" cy="603494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19">
            <a:extLst>
              <a:ext uri="{FF2B5EF4-FFF2-40B4-BE49-F238E27FC236}">
                <a16:creationId xmlns:a16="http://schemas.microsoft.com/office/drawing/2014/main" id="{DB11BD18-218F-49C7-BE16-82AEA08B2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1453" y="-4098"/>
            <a:ext cx="2315251" cy="1550992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" name="Рисунок 9" descr="Изображение выглядит как снимок экрана, дизайн, диаграмма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A52EF0A-6610-446F-D9A2-127A22317B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1027" b="-4"/>
          <a:stretch>
            <a:fillRect/>
          </a:stretch>
        </p:blipFill>
        <p:spPr>
          <a:xfrm>
            <a:off x="9547017" y="4405333"/>
            <a:ext cx="2644983" cy="2452667"/>
          </a:xfrm>
          <a:custGeom>
            <a:avLst/>
            <a:gdLst/>
            <a:ahLst/>
            <a:cxnLst/>
            <a:rect l="l" t="t" r="r" b="b"/>
            <a:pathLst>
              <a:path w="2644983" h="2452667">
                <a:moveTo>
                  <a:pt x="1542711" y="0"/>
                </a:moveTo>
                <a:cubicBezTo>
                  <a:pt x="1942094" y="0"/>
                  <a:pt x="2306029" y="151765"/>
                  <a:pt x="2579995" y="400769"/>
                </a:cubicBezTo>
                <a:lnTo>
                  <a:pt x="2644983" y="468935"/>
                </a:lnTo>
                <a:lnTo>
                  <a:pt x="2644983" y="2452667"/>
                </a:lnTo>
                <a:lnTo>
                  <a:pt x="299206" y="2452667"/>
                </a:lnTo>
                <a:lnTo>
                  <a:pt x="233100" y="2358504"/>
                </a:lnTo>
                <a:cubicBezTo>
                  <a:pt x="85367" y="2121846"/>
                  <a:pt x="0" y="1842248"/>
                  <a:pt x="0" y="1542711"/>
                </a:cubicBezTo>
                <a:cubicBezTo>
                  <a:pt x="0" y="690695"/>
                  <a:pt x="690695" y="0"/>
                  <a:pt x="1542711" y="0"/>
                </a:cubicBezTo>
                <a:close/>
              </a:path>
            </a:pathLst>
          </a:custGeom>
        </p:spPr>
      </p:pic>
      <p:pic>
        <p:nvPicPr>
          <p:cNvPr id="9" name="Рисунок 8" descr="Изображение выглядит как инструмент, пила, ручной инстр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6C9B56C-2ED2-82BA-133C-53C90D10F1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658" r="12590" b="-2"/>
          <a:stretch>
            <a:fillRect/>
          </a:stretch>
        </p:blipFill>
        <p:spPr>
          <a:xfrm>
            <a:off x="6401202" y="1790202"/>
            <a:ext cx="3240592" cy="3240592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pic>
        <p:nvPicPr>
          <p:cNvPr id="11" name="Рисунок 10" descr="Изображение выглядит как снимок экран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9A375BA-C6FF-EEB8-345C-40E2DEA874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0930" b="-5"/>
          <a:stretch>
            <a:fillRect/>
          </a:stretch>
        </p:blipFill>
        <p:spPr>
          <a:xfrm>
            <a:off x="9490668" y="10"/>
            <a:ext cx="2701332" cy="2553877"/>
          </a:xfrm>
          <a:custGeom>
            <a:avLst/>
            <a:gdLst/>
            <a:ahLst/>
            <a:cxnLst/>
            <a:rect l="l" t="t" r="r" b="b"/>
            <a:pathLst>
              <a:path w="2701332" h="2553887">
                <a:moveTo>
                  <a:pt x="348631" y="0"/>
                </a:moveTo>
                <a:lnTo>
                  <a:pt x="2701332" y="0"/>
                </a:lnTo>
                <a:lnTo>
                  <a:pt x="2701332" y="2072295"/>
                </a:lnTo>
                <a:lnTo>
                  <a:pt x="2554656" y="2207207"/>
                </a:lnTo>
                <a:cubicBezTo>
                  <a:pt x="2285380" y="2424077"/>
                  <a:pt x="1943034" y="2553887"/>
                  <a:pt x="1570370" y="2553887"/>
                </a:cubicBezTo>
                <a:cubicBezTo>
                  <a:pt x="703078" y="2553887"/>
                  <a:pt x="0" y="1850809"/>
                  <a:pt x="0" y="983517"/>
                </a:cubicBezTo>
                <a:cubicBezTo>
                  <a:pt x="0" y="640496"/>
                  <a:pt x="109980" y="323163"/>
                  <a:pt x="296602" y="64855"/>
                </a:cubicBezTo>
                <a:close/>
              </a:path>
            </a:pathLst>
          </a:custGeom>
        </p:spPr>
      </p:pic>
      <p:cxnSp>
        <p:nvCxnSpPr>
          <p:cNvPr id="65" name="Straight Connector 21">
            <a:extLst>
              <a:ext uri="{FF2B5EF4-FFF2-40B4-BE49-F238E27FC236}">
                <a16:creationId xmlns:a16="http://schemas.microsoft.com/office/drawing/2014/main" id="{A054EDF5-7644-4A95-AB88-057FAB414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598158" y="2804429"/>
            <a:ext cx="0" cy="1597708"/>
          </a:xfrm>
          <a:prstGeom prst="line">
            <a:avLst/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: Shape 23">
            <a:extLst>
              <a:ext uri="{FF2B5EF4-FFF2-40B4-BE49-F238E27FC236}">
                <a16:creationId xmlns:a16="http://schemas.microsoft.com/office/drawing/2014/main" id="{EA996627-3E00-4A50-8640-F4F7D38C5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385468" y="3311355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: Shape 25">
            <a:extLst>
              <a:ext uri="{FF2B5EF4-FFF2-40B4-BE49-F238E27FC236}">
                <a16:creationId xmlns:a16="http://schemas.microsoft.com/office/drawing/2014/main" id="{A619555D-3337-4F1A-9AFF-1DA3B921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067622" y="5349205"/>
            <a:ext cx="1835725" cy="1850365"/>
          </a:xfrm>
          <a:custGeom>
            <a:avLst/>
            <a:gdLst>
              <a:gd name="connsiteX0" fmla="*/ 1801138 w 1835725"/>
              <a:gd name="connsiteY0" fmla="*/ 1622662 h 1850365"/>
              <a:gd name="connsiteX1" fmla="*/ 1835717 w 1835725"/>
              <a:gd name="connsiteY1" fmla="*/ 1680254 h 1850365"/>
              <a:gd name="connsiteX2" fmla="*/ 1815722 w 1835725"/>
              <a:gd name="connsiteY2" fmla="*/ 1850365 h 1850365"/>
              <a:gd name="connsiteX3" fmla="*/ 1693039 w 1835725"/>
              <a:gd name="connsiteY3" fmla="*/ 1808259 h 1850365"/>
              <a:gd name="connsiteX4" fmla="*/ 1708939 w 1835725"/>
              <a:gd name="connsiteY4" fmla="*/ 1673301 h 1850365"/>
              <a:gd name="connsiteX5" fmla="*/ 1778129 w 1835725"/>
              <a:gd name="connsiteY5" fmla="*/ 1615979 h 1850365"/>
              <a:gd name="connsiteX6" fmla="*/ 1801138 w 1835725"/>
              <a:gd name="connsiteY6" fmla="*/ 1622662 h 1850365"/>
              <a:gd name="connsiteX7" fmla="*/ 1585229 w 1835725"/>
              <a:gd name="connsiteY7" fmla="*/ 764759 h 1850365"/>
              <a:gd name="connsiteX8" fmla="*/ 1623024 w 1835725"/>
              <a:gd name="connsiteY8" fmla="*/ 792810 h 1850365"/>
              <a:gd name="connsiteX9" fmla="*/ 1777614 w 1835725"/>
              <a:gd name="connsiteY9" fmla="*/ 1157141 h 1850365"/>
              <a:gd name="connsiteX10" fmla="*/ 1733799 w 1835725"/>
              <a:gd name="connsiteY10" fmla="*/ 1235532 h 1850365"/>
              <a:gd name="connsiteX11" fmla="*/ 1716464 w 1835725"/>
              <a:gd name="connsiteY11" fmla="*/ 1237722 h 1850365"/>
              <a:gd name="connsiteX12" fmla="*/ 1716464 w 1835725"/>
              <a:gd name="connsiteY12" fmla="*/ 1237913 h 1850365"/>
              <a:gd name="connsiteX13" fmla="*/ 1655409 w 1835725"/>
              <a:gd name="connsiteY13" fmla="*/ 1191717 h 1850365"/>
              <a:gd name="connsiteX14" fmla="*/ 1513200 w 1835725"/>
              <a:gd name="connsiteY14" fmla="*/ 856627 h 1850365"/>
              <a:gd name="connsiteX15" fmla="*/ 1538499 w 1835725"/>
              <a:gd name="connsiteY15" fmla="*/ 770415 h 1850365"/>
              <a:gd name="connsiteX16" fmla="*/ 1585229 w 1835725"/>
              <a:gd name="connsiteY16" fmla="*/ 764759 h 1850365"/>
              <a:gd name="connsiteX17" fmla="*/ 477919 w 1835725"/>
              <a:gd name="connsiteY17" fmla="*/ 21437 h 1850365"/>
              <a:gd name="connsiteX18" fmla="*/ 509236 w 1835725"/>
              <a:gd name="connsiteY18" fmla="*/ 84182 h 1850365"/>
              <a:gd name="connsiteX19" fmla="*/ 445829 w 1835725"/>
              <a:gd name="connsiteY19" fmla="*/ 139871 h 1850365"/>
              <a:gd name="connsiteX20" fmla="*/ 437447 w 1835725"/>
              <a:gd name="connsiteY20" fmla="*/ 139395 h 1850365"/>
              <a:gd name="connsiteX21" fmla="*/ 73211 w 1835725"/>
              <a:gd name="connsiteY21" fmla="*/ 137204 h 1850365"/>
              <a:gd name="connsiteX22" fmla="*/ 749 w 1835725"/>
              <a:gd name="connsiteY22" fmla="*/ 84082 h 1850365"/>
              <a:gd name="connsiteX23" fmla="*/ 53871 w 1835725"/>
              <a:gd name="connsiteY23" fmla="*/ 11621 h 1850365"/>
              <a:gd name="connsiteX24" fmla="*/ 58352 w 1835725"/>
              <a:gd name="connsiteY24" fmla="*/ 11093 h 1850365"/>
              <a:gd name="connsiteX25" fmla="*/ 454020 w 1835725"/>
              <a:gd name="connsiteY25" fmla="*/ 13474 h 1850365"/>
              <a:gd name="connsiteX26" fmla="*/ 477919 w 1835725"/>
              <a:gd name="connsiteY26" fmla="*/ 21437 h 1850365"/>
              <a:gd name="connsiteX27" fmla="*/ 957797 w 1835725"/>
              <a:gd name="connsiteY27" fmla="*/ 167970 h 1850365"/>
              <a:gd name="connsiteX28" fmla="*/ 1286982 w 1835725"/>
              <a:gd name="connsiteY28" fmla="*/ 387616 h 1850365"/>
              <a:gd name="connsiteX29" fmla="*/ 1293725 w 1835725"/>
              <a:gd name="connsiteY29" fmla="*/ 477075 h 1850365"/>
              <a:gd name="connsiteX30" fmla="*/ 1245453 w 1835725"/>
              <a:gd name="connsiteY30" fmla="*/ 499154 h 1850365"/>
              <a:gd name="connsiteX31" fmla="*/ 1245167 w 1835725"/>
              <a:gd name="connsiteY31" fmla="*/ 499154 h 1850365"/>
              <a:gd name="connsiteX32" fmla="*/ 1203638 w 1835725"/>
              <a:gd name="connsiteY32" fmla="*/ 484104 h 1850365"/>
              <a:gd name="connsiteX33" fmla="*/ 900647 w 1835725"/>
              <a:gd name="connsiteY33" fmla="*/ 281508 h 1850365"/>
              <a:gd name="connsiteX34" fmla="*/ 872454 w 1835725"/>
              <a:gd name="connsiteY34" fmla="*/ 196164 h 1850365"/>
              <a:gd name="connsiteX35" fmla="*/ 957797 w 1835725"/>
              <a:gd name="connsiteY35" fmla="*/ 167970 h 185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35725" h="1850365">
                <a:moveTo>
                  <a:pt x="1801138" y="1622662"/>
                </a:moveTo>
                <a:cubicBezTo>
                  <a:pt x="1822106" y="1633400"/>
                  <a:pt x="1836117" y="1655372"/>
                  <a:pt x="1835717" y="1680254"/>
                </a:cubicBezTo>
                <a:lnTo>
                  <a:pt x="1815722" y="1850365"/>
                </a:lnTo>
                <a:lnTo>
                  <a:pt x="1693039" y="1808259"/>
                </a:lnTo>
                <a:lnTo>
                  <a:pt x="1708939" y="1673301"/>
                </a:ln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8" name="Freeform: Shape 27">
            <a:extLst>
              <a:ext uri="{FF2B5EF4-FFF2-40B4-BE49-F238E27FC236}">
                <a16:creationId xmlns:a16="http://schemas.microsoft.com/office/drawing/2014/main" id="{CF5E7AE0-415D-4236-B5E6-F2FC68DB9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1302" y="6106160"/>
            <a:ext cx="1804272" cy="746882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9BCB3B-B8D1-7784-D39D-3999CB05DD88}"/>
              </a:ext>
            </a:extLst>
          </p:cNvPr>
          <p:cNvSpPr txBox="1"/>
          <p:nvPr/>
        </p:nvSpPr>
        <p:spPr>
          <a:xfrm>
            <a:off x="275248" y="4964682"/>
            <a:ext cx="334107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Выполнил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группы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М.ИИ23 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Якушин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Сергей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Игоревич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F26F5F-94A2-0EB4-1E76-26F1149B2E43}"/>
              </a:ext>
            </a:extLst>
          </p:cNvPr>
          <p:cNvSpPr txBox="1"/>
          <p:nvPr/>
        </p:nvSpPr>
        <p:spPr>
          <a:xfrm>
            <a:off x="3312003" y="5017438"/>
            <a:ext cx="419376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Grandview"/>
              </a:rPr>
              <a:t>Научный</a:t>
            </a:r>
            <a:r>
              <a:rPr lang="en-US" dirty="0">
                <a:latin typeface="Grandview"/>
              </a:rPr>
              <a:t> </a:t>
            </a:r>
            <a:r>
              <a:rPr lang="en-US" dirty="0" err="1">
                <a:latin typeface="Grandview"/>
              </a:rPr>
              <a:t>руководитель</a:t>
            </a:r>
            <a:r>
              <a:rPr lang="en-US" dirty="0">
                <a:latin typeface="Grandview"/>
              </a:rPr>
              <a:t>: </a:t>
            </a:r>
          </a:p>
          <a:p>
            <a:r>
              <a:rPr lang="ru-RU" dirty="0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п</a:t>
            </a:r>
            <a:r>
              <a:rPr lang="en-US" dirty="0" err="1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роф</a:t>
            </a:r>
            <a:r>
              <a:rPr lang="en-US" dirty="0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., к. </a:t>
            </a:r>
            <a:r>
              <a:rPr lang="ru-RU" dirty="0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ф</a:t>
            </a:r>
            <a:r>
              <a:rPr lang="en-US" dirty="0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.-м. н.</a:t>
            </a:r>
            <a:br>
              <a:rPr lang="en-US" dirty="0">
                <a:latin typeface="Grandview"/>
                <a:ea typeface="+mn-lt"/>
                <a:cs typeface="+mn-lt"/>
              </a:rPr>
            </a:b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Прокопенко</a:t>
            </a:r>
            <a:r>
              <a:rPr lang="en-US" dirty="0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 Наталья </a:t>
            </a:r>
            <a:r>
              <a:rPr lang="en-US" dirty="0" err="1">
                <a:solidFill>
                  <a:srgbClr val="000000"/>
                </a:solidFill>
                <a:latin typeface="Grandview"/>
                <a:ea typeface="+mn-lt"/>
                <a:cs typeface="+mn-lt"/>
              </a:rPr>
              <a:t>Юрьевна</a:t>
            </a:r>
            <a:endParaRPr lang="en-US" dirty="0">
              <a:latin typeface="Grandview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94BFCCA4-109C-4B21-816E-144FE75C3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5675A5-ADBB-69F0-D773-E5D4AF3C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18" y="643465"/>
            <a:ext cx="3895359" cy="18466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400" dirty="0" err="1">
                <a:latin typeface="Arial Black" panose="020B0A04020102020204" pitchFamily="34" charset="0"/>
              </a:rPr>
              <a:t>Логистическая</a:t>
            </a:r>
            <a:r>
              <a:rPr lang="en-US" sz="3400" dirty="0">
                <a:latin typeface="Arial Black" panose="020B0A04020102020204" pitchFamily="34" charset="0"/>
              </a:rPr>
              <a:t> </a:t>
            </a:r>
            <a:r>
              <a:rPr lang="en-US" sz="3400" dirty="0" err="1">
                <a:latin typeface="Arial Black" panose="020B0A04020102020204" pitchFamily="34" charset="0"/>
              </a:rPr>
              <a:t>регрессия</a:t>
            </a:r>
            <a:r>
              <a:rPr lang="en-US" sz="3400" dirty="0">
                <a:latin typeface="Arial Black" panose="020B0A04020102020204" pitchFamily="34" charset="0"/>
              </a:rPr>
              <a:t> (</a:t>
            </a:r>
            <a:r>
              <a:rPr lang="en-US" sz="3400" dirty="0" err="1">
                <a:latin typeface="Arial Black" panose="020B0A04020102020204" pitchFamily="34" charset="0"/>
              </a:rPr>
              <a:t>Прогноз</a:t>
            </a:r>
            <a:r>
              <a:rPr lang="en-US" sz="3400" dirty="0">
                <a:latin typeface="Arial Black" panose="020B0A04020102020204" pitchFamily="34" charset="0"/>
              </a:rPr>
              <a:t> </a:t>
            </a:r>
            <a:r>
              <a:rPr lang="en-US" sz="3400" dirty="0" err="1">
                <a:latin typeface="Arial Black" panose="020B0A04020102020204" pitchFamily="34" charset="0"/>
              </a:rPr>
              <a:t>покупки</a:t>
            </a:r>
            <a:r>
              <a:rPr lang="en-US" sz="3400" dirty="0">
                <a:latin typeface="Arial Black" panose="020B0A04020102020204" pitchFamily="34" charset="0"/>
              </a:rPr>
              <a:t>)</a:t>
            </a:r>
          </a:p>
        </p:txBody>
      </p:sp>
      <p:sp>
        <p:nvSpPr>
          <p:cNvPr id="53" name="sketch line">
            <a:extLst>
              <a:ext uri="{FF2B5EF4-FFF2-40B4-BE49-F238E27FC236}">
                <a16:creationId xmlns:a16="http://schemas.microsoft.com/office/drawing/2014/main" id="{0059B5C0-FEC8-4370-AF45-02E3AEF6F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659144"/>
            <a:ext cx="3566160" cy="18288"/>
          </a:xfrm>
          <a:custGeom>
            <a:avLst/>
            <a:gdLst>
              <a:gd name="connsiteX0" fmla="*/ 0 w 3566160"/>
              <a:gd name="connsiteY0" fmla="*/ 0 h 18288"/>
              <a:gd name="connsiteX1" fmla="*/ 665683 w 3566160"/>
              <a:gd name="connsiteY1" fmla="*/ 0 h 18288"/>
              <a:gd name="connsiteX2" fmla="*/ 1331366 w 3566160"/>
              <a:gd name="connsiteY2" fmla="*/ 0 h 18288"/>
              <a:gd name="connsiteX3" fmla="*/ 1818742 w 3566160"/>
              <a:gd name="connsiteY3" fmla="*/ 0 h 18288"/>
              <a:gd name="connsiteX4" fmla="*/ 2413102 w 3566160"/>
              <a:gd name="connsiteY4" fmla="*/ 0 h 18288"/>
              <a:gd name="connsiteX5" fmla="*/ 2936138 w 3566160"/>
              <a:gd name="connsiteY5" fmla="*/ 0 h 18288"/>
              <a:gd name="connsiteX6" fmla="*/ 3566160 w 3566160"/>
              <a:gd name="connsiteY6" fmla="*/ 0 h 18288"/>
              <a:gd name="connsiteX7" fmla="*/ 3566160 w 3566160"/>
              <a:gd name="connsiteY7" fmla="*/ 18288 h 18288"/>
              <a:gd name="connsiteX8" fmla="*/ 2971800 w 3566160"/>
              <a:gd name="connsiteY8" fmla="*/ 18288 h 18288"/>
              <a:gd name="connsiteX9" fmla="*/ 2448763 w 3566160"/>
              <a:gd name="connsiteY9" fmla="*/ 18288 h 18288"/>
              <a:gd name="connsiteX10" fmla="*/ 1854403 w 3566160"/>
              <a:gd name="connsiteY10" fmla="*/ 18288 h 18288"/>
              <a:gd name="connsiteX11" fmla="*/ 1295705 w 3566160"/>
              <a:gd name="connsiteY11" fmla="*/ 18288 h 18288"/>
              <a:gd name="connsiteX12" fmla="*/ 772668 w 3566160"/>
              <a:gd name="connsiteY12" fmla="*/ 18288 h 18288"/>
              <a:gd name="connsiteX13" fmla="*/ 0 w 3566160"/>
              <a:gd name="connsiteY13" fmla="*/ 18288 h 18288"/>
              <a:gd name="connsiteX14" fmla="*/ 0 w 356616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6160" h="18288" fill="none" extrusionOk="0">
                <a:moveTo>
                  <a:pt x="0" y="0"/>
                </a:moveTo>
                <a:cubicBezTo>
                  <a:pt x="222644" y="15773"/>
                  <a:pt x="447078" y="-30288"/>
                  <a:pt x="665683" y="0"/>
                </a:cubicBezTo>
                <a:cubicBezTo>
                  <a:pt x="884288" y="30288"/>
                  <a:pt x="1132425" y="-6167"/>
                  <a:pt x="1331366" y="0"/>
                </a:cubicBezTo>
                <a:cubicBezTo>
                  <a:pt x="1530307" y="6167"/>
                  <a:pt x="1680942" y="17562"/>
                  <a:pt x="1818742" y="0"/>
                </a:cubicBezTo>
                <a:cubicBezTo>
                  <a:pt x="1956542" y="-17562"/>
                  <a:pt x="2130227" y="23032"/>
                  <a:pt x="2413102" y="0"/>
                </a:cubicBezTo>
                <a:cubicBezTo>
                  <a:pt x="2695977" y="-23032"/>
                  <a:pt x="2679988" y="-13260"/>
                  <a:pt x="2936138" y="0"/>
                </a:cubicBezTo>
                <a:cubicBezTo>
                  <a:pt x="3192288" y="13260"/>
                  <a:pt x="3378668" y="16268"/>
                  <a:pt x="3566160" y="0"/>
                </a:cubicBezTo>
                <a:cubicBezTo>
                  <a:pt x="3566199" y="7328"/>
                  <a:pt x="3566779" y="9982"/>
                  <a:pt x="3566160" y="18288"/>
                </a:cubicBezTo>
                <a:cubicBezTo>
                  <a:pt x="3315478" y="45899"/>
                  <a:pt x="3188272" y="-7574"/>
                  <a:pt x="2971800" y="18288"/>
                </a:cubicBezTo>
                <a:cubicBezTo>
                  <a:pt x="2755328" y="44150"/>
                  <a:pt x="2598570" y="34692"/>
                  <a:pt x="2448763" y="18288"/>
                </a:cubicBezTo>
                <a:cubicBezTo>
                  <a:pt x="2298956" y="1884"/>
                  <a:pt x="2011344" y="-7043"/>
                  <a:pt x="1854403" y="18288"/>
                </a:cubicBezTo>
                <a:cubicBezTo>
                  <a:pt x="1697462" y="43619"/>
                  <a:pt x="1444994" y="618"/>
                  <a:pt x="1295705" y="18288"/>
                </a:cubicBezTo>
                <a:cubicBezTo>
                  <a:pt x="1146416" y="35958"/>
                  <a:pt x="965401" y="42167"/>
                  <a:pt x="772668" y="18288"/>
                </a:cubicBezTo>
                <a:cubicBezTo>
                  <a:pt x="579935" y="-5591"/>
                  <a:pt x="352420" y="-19381"/>
                  <a:pt x="0" y="18288"/>
                </a:cubicBezTo>
                <a:cubicBezTo>
                  <a:pt x="-593" y="9736"/>
                  <a:pt x="244" y="6610"/>
                  <a:pt x="0" y="0"/>
                </a:cubicBezTo>
                <a:close/>
              </a:path>
              <a:path w="3566160" h="18288" stroke="0" extrusionOk="0">
                <a:moveTo>
                  <a:pt x="0" y="0"/>
                </a:moveTo>
                <a:cubicBezTo>
                  <a:pt x="169947" y="-5008"/>
                  <a:pt x="340602" y="-17518"/>
                  <a:pt x="594360" y="0"/>
                </a:cubicBezTo>
                <a:cubicBezTo>
                  <a:pt x="848118" y="17518"/>
                  <a:pt x="997921" y="8866"/>
                  <a:pt x="1224382" y="0"/>
                </a:cubicBezTo>
                <a:cubicBezTo>
                  <a:pt x="1450843" y="-8866"/>
                  <a:pt x="1572343" y="8392"/>
                  <a:pt x="1783080" y="0"/>
                </a:cubicBezTo>
                <a:cubicBezTo>
                  <a:pt x="1993817" y="-8392"/>
                  <a:pt x="2266728" y="2126"/>
                  <a:pt x="2448763" y="0"/>
                </a:cubicBezTo>
                <a:cubicBezTo>
                  <a:pt x="2630798" y="-2126"/>
                  <a:pt x="2815508" y="-13843"/>
                  <a:pt x="3043123" y="0"/>
                </a:cubicBezTo>
                <a:cubicBezTo>
                  <a:pt x="3270738" y="13843"/>
                  <a:pt x="3420568" y="2184"/>
                  <a:pt x="3566160" y="0"/>
                </a:cubicBezTo>
                <a:cubicBezTo>
                  <a:pt x="3566487" y="8595"/>
                  <a:pt x="3566088" y="13110"/>
                  <a:pt x="3566160" y="18288"/>
                </a:cubicBezTo>
                <a:cubicBezTo>
                  <a:pt x="3421748" y="9323"/>
                  <a:pt x="3176383" y="-3939"/>
                  <a:pt x="2971800" y="18288"/>
                </a:cubicBezTo>
                <a:cubicBezTo>
                  <a:pt x="2767217" y="40515"/>
                  <a:pt x="2590769" y="4336"/>
                  <a:pt x="2306117" y="18288"/>
                </a:cubicBezTo>
                <a:cubicBezTo>
                  <a:pt x="2021465" y="32240"/>
                  <a:pt x="1860727" y="-9280"/>
                  <a:pt x="1676095" y="18288"/>
                </a:cubicBezTo>
                <a:cubicBezTo>
                  <a:pt x="1491463" y="45856"/>
                  <a:pt x="1329173" y="5765"/>
                  <a:pt x="1153058" y="18288"/>
                </a:cubicBezTo>
                <a:cubicBezTo>
                  <a:pt x="976943" y="30811"/>
                  <a:pt x="895178" y="4751"/>
                  <a:pt x="665683" y="18288"/>
                </a:cubicBezTo>
                <a:cubicBezTo>
                  <a:pt x="436189" y="31825"/>
                  <a:pt x="302924" y="2002"/>
                  <a:pt x="0" y="18288"/>
                </a:cubicBezTo>
                <a:cubicBezTo>
                  <a:pt x="822" y="10564"/>
                  <a:pt x="-23" y="457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44897650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AB1CF8-FE49-01EE-71C4-A75D3963F387}"/>
              </a:ext>
            </a:extLst>
          </p:cNvPr>
          <p:cNvSpPr txBox="1"/>
          <p:nvPr/>
        </p:nvSpPr>
        <p:spPr>
          <a:xfrm>
            <a:off x="210207" y="2807167"/>
            <a:ext cx="4961802" cy="338639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Входные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признаки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item_id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category_id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price</a:t>
            </a:r>
          </a:p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Реализация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через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компонент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Логистическая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регрессия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Использовалась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кросс-валидация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ROC-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кривая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AUC</a:t>
            </a:r>
          </a:p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Точность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модели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: AUC ROC ≈ 0.87</a:t>
            </a:r>
          </a:p>
        </p:txBody>
      </p:sp>
      <p:pic>
        <p:nvPicPr>
          <p:cNvPr id="5" name="Рисунок 4" descr="Изображение выглядит как текст, снимок экрана, Шрифт, логотип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309E87C-B5FF-0830-1F20-6DCB2C09C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377" y="4076812"/>
            <a:ext cx="1519384" cy="2415652"/>
          </a:xfrm>
          <a:prstGeom prst="rect">
            <a:avLst/>
          </a:prstGeom>
        </p:spPr>
      </p:pic>
      <p:pic>
        <p:nvPicPr>
          <p:cNvPr id="4" name="Content Placeholder 3" descr="Изображение выглядит как текст, снимок экрана, Шрифт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12A6543-225A-E1EF-9EA8-F7C5866B4A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72010" y="5494835"/>
            <a:ext cx="5142347" cy="828722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снимок экрана, Шрифт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84155DF-69A8-2EC8-FCD9-2104AA83B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819" y="3925581"/>
            <a:ext cx="4967645" cy="1348047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снимок экрана, диаграмма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35465A6-C350-E3A8-A655-B85003F27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375" y="-4312"/>
            <a:ext cx="6722103" cy="3849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D55EDF-CBDF-00A0-39E5-65B5AD5450CE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10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16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94BFCCA4-109C-4B21-816E-144FE75C3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996491-3DBF-6C52-DC19-2911938F7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18" y="643465"/>
            <a:ext cx="4407426" cy="1846615"/>
          </a:xfrm>
        </p:spPr>
        <p:txBody>
          <a:bodyPr anchor="b">
            <a:normAutofit fontScale="90000"/>
          </a:bodyPr>
          <a:lstStyle/>
          <a:p>
            <a:r>
              <a:rPr lang="ru-RU" sz="4200" dirty="0">
                <a:latin typeface="Arial Black" panose="020B0A04020102020204" pitchFamily="34" charset="0"/>
                <a:cs typeface="Times New Roman"/>
              </a:rPr>
              <a:t>Рекомендация любимых групп и товаров</a:t>
            </a:r>
          </a:p>
        </p:txBody>
      </p:sp>
      <p:sp>
        <p:nvSpPr>
          <p:cNvPr id="70" name="sketch line">
            <a:extLst>
              <a:ext uri="{FF2B5EF4-FFF2-40B4-BE49-F238E27FC236}">
                <a16:creationId xmlns:a16="http://schemas.microsoft.com/office/drawing/2014/main" id="{0059B5C0-FEC8-4370-AF45-02E3AEF6F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659144"/>
            <a:ext cx="3566160" cy="18288"/>
          </a:xfrm>
          <a:custGeom>
            <a:avLst/>
            <a:gdLst>
              <a:gd name="connsiteX0" fmla="*/ 0 w 3566160"/>
              <a:gd name="connsiteY0" fmla="*/ 0 h 18288"/>
              <a:gd name="connsiteX1" fmla="*/ 665683 w 3566160"/>
              <a:gd name="connsiteY1" fmla="*/ 0 h 18288"/>
              <a:gd name="connsiteX2" fmla="*/ 1331366 w 3566160"/>
              <a:gd name="connsiteY2" fmla="*/ 0 h 18288"/>
              <a:gd name="connsiteX3" fmla="*/ 1818742 w 3566160"/>
              <a:gd name="connsiteY3" fmla="*/ 0 h 18288"/>
              <a:gd name="connsiteX4" fmla="*/ 2413102 w 3566160"/>
              <a:gd name="connsiteY4" fmla="*/ 0 h 18288"/>
              <a:gd name="connsiteX5" fmla="*/ 2936138 w 3566160"/>
              <a:gd name="connsiteY5" fmla="*/ 0 h 18288"/>
              <a:gd name="connsiteX6" fmla="*/ 3566160 w 3566160"/>
              <a:gd name="connsiteY6" fmla="*/ 0 h 18288"/>
              <a:gd name="connsiteX7" fmla="*/ 3566160 w 3566160"/>
              <a:gd name="connsiteY7" fmla="*/ 18288 h 18288"/>
              <a:gd name="connsiteX8" fmla="*/ 2971800 w 3566160"/>
              <a:gd name="connsiteY8" fmla="*/ 18288 h 18288"/>
              <a:gd name="connsiteX9" fmla="*/ 2448763 w 3566160"/>
              <a:gd name="connsiteY9" fmla="*/ 18288 h 18288"/>
              <a:gd name="connsiteX10" fmla="*/ 1854403 w 3566160"/>
              <a:gd name="connsiteY10" fmla="*/ 18288 h 18288"/>
              <a:gd name="connsiteX11" fmla="*/ 1295705 w 3566160"/>
              <a:gd name="connsiteY11" fmla="*/ 18288 h 18288"/>
              <a:gd name="connsiteX12" fmla="*/ 772668 w 3566160"/>
              <a:gd name="connsiteY12" fmla="*/ 18288 h 18288"/>
              <a:gd name="connsiteX13" fmla="*/ 0 w 3566160"/>
              <a:gd name="connsiteY13" fmla="*/ 18288 h 18288"/>
              <a:gd name="connsiteX14" fmla="*/ 0 w 3566160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6160" h="18288" fill="none" extrusionOk="0">
                <a:moveTo>
                  <a:pt x="0" y="0"/>
                </a:moveTo>
                <a:cubicBezTo>
                  <a:pt x="222644" y="15773"/>
                  <a:pt x="447078" y="-30288"/>
                  <a:pt x="665683" y="0"/>
                </a:cubicBezTo>
                <a:cubicBezTo>
                  <a:pt x="884288" y="30288"/>
                  <a:pt x="1132425" y="-6167"/>
                  <a:pt x="1331366" y="0"/>
                </a:cubicBezTo>
                <a:cubicBezTo>
                  <a:pt x="1530307" y="6167"/>
                  <a:pt x="1680942" y="17562"/>
                  <a:pt x="1818742" y="0"/>
                </a:cubicBezTo>
                <a:cubicBezTo>
                  <a:pt x="1956542" y="-17562"/>
                  <a:pt x="2130227" y="23032"/>
                  <a:pt x="2413102" y="0"/>
                </a:cubicBezTo>
                <a:cubicBezTo>
                  <a:pt x="2695977" y="-23032"/>
                  <a:pt x="2679988" y="-13260"/>
                  <a:pt x="2936138" y="0"/>
                </a:cubicBezTo>
                <a:cubicBezTo>
                  <a:pt x="3192288" y="13260"/>
                  <a:pt x="3378668" y="16268"/>
                  <a:pt x="3566160" y="0"/>
                </a:cubicBezTo>
                <a:cubicBezTo>
                  <a:pt x="3566199" y="7328"/>
                  <a:pt x="3566779" y="9982"/>
                  <a:pt x="3566160" y="18288"/>
                </a:cubicBezTo>
                <a:cubicBezTo>
                  <a:pt x="3315478" y="45899"/>
                  <a:pt x="3188272" y="-7574"/>
                  <a:pt x="2971800" y="18288"/>
                </a:cubicBezTo>
                <a:cubicBezTo>
                  <a:pt x="2755328" y="44150"/>
                  <a:pt x="2598570" y="34692"/>
                  <a:pt x="2448763" y="18288"/>
                </a:cubicBezTo>
                <a:cubicBezTo>
                  <a:pt x="2298956" y="1884"/>
                  <a:pt x="2011344" y="-7043"/>
                  <a:pt x="1854403" y="18288"/>
                </a:cubicBezTo>
                <a:cubicBezTo>
                  <a:pt x="1697462" y="43619"/>
                  <a:pt x="1444994" y="618"/>
                  <a:pt x="1295705" y="18288"/>
                </a:cubicBezTo>
                <a:cubicBezTo>
                  <a:pt x="1146416" y="35958"/>
                  <a:pt x="965401" y="42167"/>
                  <a:pt x="772668" y="18288"/>
                </a:cubicBezTo>
                <a:cubicBezTo>
                  <a:pt x="579935" y="-5591"/>
                  <a:pt x="352420" y="-19381"/>
                  <a:pt x="0" y="18288"/>
                </a:cubicBezTo>
                <a:cubicBezTo>
                  <a:pt x="-593" y="9736"/>
                  <a:pt x="244" y="6610"/>
                  <a:pt x="0" y="0"/>
                </a:cubicBezTo>
                <a:close/>
              </a:path>
              <a:path w="3566160" h="18288" stroke="0" extrusionOk="0">
                <a:moveTo>
                  <a:pt x="0" y="0"/>
                </a:moveTo>
                <a:cubicBezTo>
                  <a:pt x="169947" y="-5008"/>
                  <a:pt x="340602" y="-17518"/>
                  <a:pt x="594360" y="0"/>
                </a:cubicBezTo>
                <a:cubicBezTo>
                  <a:pt x="848118" y="17518"/>
                  <a:pt x="997921" y="8866"/>
                  <a:pt x="1224382" y="0"/>
                </a:cubicBezTo>
                <a:cubicBezTo>
                  <a:pt x="1450843" y="-8866"/>
                  <a:pt x="1572343" y="8392"/>
                  <a:pt x="1783080" y="0"/>
                </a:cubicBezTo>
                <a:cubicBezTo>
                  <a:pt x="1993817" y="-8392"/>
                  <a:pt x="2266728" y="2126"/>
                  <a:pt x="2448763" y="0"/>
                </a:cubicBezTo>
                <a:cubicBezTo>
                  <a:pt x="2630798" y="-2126"/>
                  <a:pt x="2815508" y="-13843"/>
                  <a:pt x="3043123" y="0"/>
                </a:cubicBezTo>
                <a:cubicBezTo>
                  <a:pt x="3270738" y="13843"/>
                  <a:pt x="3420568" y="2184"/>
                  <a:pt x="3566160" y="0"/>
                </a:cubicBezTo>
                <a:cubicBezTo>
                  <a:pt x="3566487" y="8595"/>
                  <a:pt x="3566088" y="13110"/>
                  <a:pt x="3566160" y="18288"/>
                </a:cubicBezTo>
                <a:cubicBezTo>
                  <a:pt x="3421748" y="9323"/>
                  <a:pt x="3176383" y="-3939"/>
                  <a:pt x="2971800" y="18288"/>
                </a:cubicBezTo>
                <a:cubicBezTo>
                  <a:pt x="2767217" y="40515"/>
                  <a:pt x="2590769" y="4336"/>
                  <a:pt x="2306117" y="18288"/>
                </a:cubicBezTo>
                <a:cubicBezTo>
                  <a:pt x="2021465" y="32240"/>
                  <a:pt x="1860727" y="-9280"/>
                  <a:pt x="1676095" y="18288"/>
                </a:cubicBezTo>
                <a:cubicBezTo>
                  <a:pt x="1491463" y="45856"/>
                  <a:pt x="1329173" y="5765"/>
                  <a:pt x="1153058" y="18288"/>
                </a:cubicBezTo>
                <a:cubicBezTo>
                  <a:pt x="976943" y="30811"/>
                  <a:pt x="895178" y="4751"/>
                  <a:pt x="665683" y="18288"/>
                </a:cubicBezTo>
                <a:cubicBezTo>
                  <a:pt x="436189" y="31825"/>
                  <a:pt x="302924" y="2002"/>
                  <a:pt x="0" y="18288"/>
                </a:cubicBezTo>
                <a:cubicBezTo>
                  <a:pt x="822" y="10564"/>
                  <a:pt x="-23" y="457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44897650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B4CC9-73C0-1340-9A6D-0AE84BA80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865" y="2807167"/>
            <a:ext cx="4159593" cy="33863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Основана на имитационном моделировании</a:t>
            </a:r>
          </a:p>
          <a:p>
            <a:r>
              <a:rPr lang="ru-RU" sz="18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Используется генерация случайных сценариев поведения</a:t>
            </a:r>
          </a:p>
          <a:p>
            <a:r>
              <a:rPr lang="ru-RU" sz="18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Прогноз предпочтений без ML — на основе вероятностных выборок</a:t>
            </a:r>
          </a:p>
          <a:p>
            <a:r>
              <a:rPr lang="ru-RU" sz="18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Позволяет учитывать неопределённость и внешние факторы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Реализовано через визуальные компоненты платформы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Изображение выглядит как текст, Шрифт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3210EB3-4BCF-8613-F925-8432340C1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8012" y="98332"/>
            <a:ext cx="1470864" cy="181095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B5D84B6-4817-0501-ADD7-22DC90A6D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149" y="1807865"/>
            <a:ext cx="3785616" cy="1542638"/>
          </a:xfrm>
          <a:prstGeom prst="rect">
            <a:avLst/>
          </a:prstGeom>
        </p:spPr>
      </p:pic>
      <p:pic>
        <p:nvPicPr>
          <p:cNvPr id="4" name="Рисунок 3" descr="Изображение выглядит как диаграмма, текст, План, кар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2F59979-FA08-1CA1-24BE-5F17C8DAE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842" y="3337854"/>
            <a:ext cx="7031293" cy="3412769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E8492E1-1AFA-A313-9923-2A2CCD61F5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236" y="1001643"/>
            <a:ext cx="3785616" cy="23470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8CD87A-2EF2-47C5-C04F-6026F066FFA1}"/>
              </a:ext>
            </a:extLst>
          </p:cNvPr>
          <p:cNvSpPr txBox="1"/>
          <p:nvPr/>
        </p:nvSpPr>
        <p:spPr>
          <a:xfrm>
            <a:off x="11608782" y="655069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11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793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EFD753D-6A49-46DD-9E82-AA6E2C62B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8A5824-1F4A-4EE7-BC13-5BB48FC08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045" y="318582"/>
            <a:ext cx="4556762" cy="2028511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2AF044-FE03-E983-956B-FCC04E762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974" y="637523"/>
            <a:ext cx="4563272" cy="1386733"/>
          </a:xfrm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FFFF"/>
                </a:solidFill>
                <a:latin typeface="Arial Black" panose="020B0A04020102020204" pitchFamily="34" charset="0"/>
              </a:rPr>
              <a:t>Рекомендательная система с </a:t>
            </a:r>
            <a:r>
              <a:rPr lang="af-ZA" sz="3100" dirty="0">
                <a:solidFill>
                  <a:srgbClr val="FFFFFF"/>
                </a:solidFill>
                <a:latin typeface="Arial Black" panose="020B0A04020102020204" pitchFamily="34" charset="0"/>
              </a:rPr>
              <a:t>Python </a:t>
            </a:r>
            <a:r>
              <a:rPr lang="ru-RU" sz="3100" dirty="0">
                <a:solidFill>
                  <a:srgbClr val="FFFFFF"/>
                </a:solidFill>
                <a:latin typeface="Arial Black" panose="020B0A04020102020204" pitchFamily="34" charset="0"/>
              </a:rPr>
              <a:t>в </a:t>
            </a:r>
            <a:r>
              <a:rPr lang="af-ZA" sz="3100" dirty="0">
                <a:solidFill>
                  <a:srgbClr val="FFFFFF"/>
                </a:solidFill>
                <a:latin typeface="Arial Black" panose="020B0A04020102020204" pitchFamily="34" charset="0"/>
              </a:rPr>
              <a:t>Loginom</a:t>
            </a:r>
            <a:endParaRPr lang="ru-RU" sz="31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 descr="Изображение выглядит как текст, диаграмма, снимок экрана, Пла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8A4E636-3DA9-BA9F-568C-9503F64FC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773" y="227288"/>
            <a:ext cx="7126604" cy="2111508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Шрифт,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ED91202-6337-1E1B-3E41-94B7ED90C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6125" y="3027936"/>
            <a:ext cx="2485318" cy="290920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F8BFD3B-29FB-4A95-BB51-220F8A6C5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6650" y="2429124"/>
            <a:ext cx="4561251" cy="4108837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7F833-04FC-AB90-A25E-EFE3897F4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2159" y="2758930"/>
            <a:ext cx="3944010" cy="34550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Используется алгоритм FP-Growth</a:t>
            </a:r>
          </a:p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(ассоциативные правила)</a:t>
            </a:r>
            <a:endParaRPr lang="ru-RU" sz="17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Обнаружение частых товарных сочетаний</a:t>
            </a:r>
            <a:endParaRPr lang="ru-RU" sz="17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Реализация в узле «Python» внутри </a:t>
            </a:r>
            <a:r>
              <a:rPr lang="ru-RU" sz="1700" dirty="0" err="1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Loginom</a:t>
            </a:r>
            <a:endParaRPr lang="ru-RU" sz="17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Автоматическая генерация рекомендаций по истории покупок</a:t>
            </a:r>
            <a:endParaRPr lang="ru-RU" sz="17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Гибкий контроль порогов поддержки и достоверности (</a:t>
            </a:r>
            <a:r>
              <a:rPr lang="ru-RU" sz="1700" dirty="0" err="1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support</a:t>
            </a:r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</a:t>
            </a:r>
            <a:r>
              <a:rPr lang="ru-RU" sz="1700" dirty="0" err="1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confidence</a:t>
            </a:r>
            <a:r>
              <a:rPr lang="ru-RU" sz="17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  <a:endParaRPr lang="ru-RU" sz="17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Изображение выглядит как текст, снимок экрана, число,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B975240-0CC7-BD5E-B8E6-BC6630C84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75" y="4646411"/>
            <a:ext cx="4563273" cy="221271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снимок экрана, дисплей,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BCE81E4-9F7A-0769-EF55-D5041027D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974" y="2345082"/>
            <a:ext cx="4563276" cy="22986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E4A4C8-8450-0E6A-90C6-20A62C6AB96B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12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650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4" name="Rectangle 123">
            <a:extLst>
              <a:ext uri="{FF2B5EF4-FFF2-40B4-BE49-F238E27FC236}">
                <a16:creationId xmlns:a16="http://schemas.microsoft.com/office/drawing/2014/main" id="{5074B721-7A55-47E5-B117-F7DAD67E86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 descr="Изображение выглядит как текст, снимок экрана, диаграмма, Граф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29BD00D-C94E-2CD8-EB63-21AF6F518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19" y="323733"/>
            <a:ext cx="5616590" cy="3153730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A64BD7-2C60-954C-1A9D-D83510936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3120" y="365125"/>
            <a:ext cx="539336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Кластеризация клиентов</a:t>
            </a:r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5A3987B4-5CBA-4CB7-862B-56A9917A2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2435" y="0"/>
            <a:ext cx="1290924" cy="700685"/>
          </a:xfrm>
          <a:custGeom>
            <a:avLst/>
            <a:gdLst>
              <a:gd name="connsiteX0" fmla="*/ 0 w 1290924"/>
              <a:gd name="connsiteY0" fmla="*/ 0 h 700685"/>
              <a:gd name="connsiteX1" fmla="*/ 125445 w 1290924"/>
              <a:gd name="connsiteY1" fmla="*/ 0 h 700685"/>
              <a:gd name="connsiteX2" fmla="*/ 125445 w 1290924"/>
              <a:gd name="connsiteY2" fmla="*/ 529211 h 700685"/>
              <a:gd name="connsiteX3" fmla="*/ 1040371 w 1290924"/>
              <a:gd name="connsiteY3" fmla="*/ 0 h 700685"/>
              <a:gd name="connsiteX4" fmla="*/ 1290924 w 1290924"/>
              <a:gd name="connsiteY4" fmla="*/ 0 h 700685"/>
              <a:gd name="connsiteX5" fmla="*/ 94085 w 1290924"/>
              <a:gd name="connsiteY5" fmla="*/ 692290 h 700685"/>
              <a:gd name="connsiteX6" fmla="*/ 62724 w 1290924"/>
              <a:gd name="connsiteY6" fmla="*/ 700685 h 700685"/>
              <a:gd name="connsiteX7" fmla="*/ 0 w 1290924"/>
              <a:gd name="connsiteY7" fmla="*/ 637963 h 70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0924" h="700685">
                <a:moveTo>
                  <a:pt x="0" y="0"/>
                </a:moveTo>
                <a:lnTo>
                  <a:pt x="125445" y="0"/>
                </a:lnTo>
                <a:lnTo>
                  <a:pt x="125445" y="529211"/>
                </a:lnTo>
                <a:lnTo>
                  <a:pt x="1040371" y="0"/>
                </a:lnTo>
                <a:lnTo>
                  <a:pt x="1290924" y="0"/>
                </a:lnTo>
                <a:lnTo>
                  <a:pt x="94085" y="692290"/>
                </a:lnTo>
                <a:cubicBezTo>
                  <a:pt x="84551" y="697800"/>
                  <a:pt x="73733" y="700695"/>
                  <a:pt x="62724" y="700685"/>
                </a:cubicBezTo>
                <a:cubicBezTo>
                  <a:pt x="28082" y="700685"/>
                  <a:pt x="0" y="672604"/>
                  <a:pt x="0" y="63796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44800" y="-701"/>
            <a:ext cx="842502" cy="329392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5158EFF-10D9-EB1A-D867-92DA50B96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6" y="3350589"/>
            <a:ext cx="4846450" cy="1318415"/>
          </a:xfrm>
          <a:custGeom>
            <a:avLst/>
            <a:gdLst/>
            <a:ahLst/>
            <a:cxnLst/>
            <a:rect l="l" t="t" r="r" b="b"/>
            <a:pathLst>
              <a:path w="2548728" h="2548728">
                <a:moveTo>
                  <a:pt x="107301" y="0"/>
                </a:moveTo>
                <a:lnTo>
                  <a:pt x="2441427" y="0"/>
                </a:lnTo>
                <a:cubicBezTo>
                  <a:pt x="2500688" y="0"/>
                  <a:pt x="2548728" y="48040"/>
                  <a:pt x="2548728" y="107301"/>
                </a:cubicBezTo>
                <a:lnTo>
                  <a:pt x="2548728" y="2441427"/>
                </a:lnTo>
                <a:cubicBezTo>
                  <a:pt x="2548728" y="2500688"/>
                  <a:pt x="2500688" y="2548728"/>
                  <a:pt x="2441427" y="2548728"/>
                </a:cubicBezTo>
                <a:lnTo>
                  <a:pt x="107301" y="2548728"/>
                </a:lnTo>
                <a:cubicBezTo>
                  <a:pt x="48040" y="2548728"/>
                  <a:pt x="0" y="2500688"/>
                  <a:pt x="0" y="2441427"/>
                </a:cubicBezTo>
                <a:lnTo>
                  <a:pt x="0" y="107301"/>
                </a:lnTo>
                <a:cubicBezTo>
                  <a:pt x="0" y="48040"/>
                  <a:pt x="48040" y="0"/>
                  <a:pt x="107301" y="0"/>
                </a:cubicBezTo>
                <a:close/>
              </a:path>
            </a:pathLst>
          </a:custGeom>
        </p:spPr>
      </p:pic>
      <p:pic>
        <p:nvPicPr>
          <p:cNvPr id="9" name="Рисунок 8" descr="Изображение выглядит как текст, снимок экрана, диаграмма, Пла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CDF0308-3F6E-CC77-9180-33956B13D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5" y="4492641"/>
            <a:ext cx="5804161" cy="2365023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8D18B-857D-37CF-2FED-14D0FDC69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7611" y="2001471"/>
            <a:ext cx="539336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Метод: 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</a:t>
            </a: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-</a:t>
            </a:r>
            <a:r>
              <a:rPr lang="ru-RU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means</a:t>
            </a: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(в </a:t>
            </a:r>
            <a:r>
              <a:rPr lang="ru-RU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Loginom</a:t>
            </a: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Цель: группировка клиентов по поведению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Использованы параметры:</a:t>
            </a:r>
            <a:b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частота покупок</a:t>
            </a:r>
            <a:b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сумма трат</a:t>
            </a:r>
            <a:b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средняя категория товара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8993" y="6356350"/>
            <a:ext cx="1211855" cy="501650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F1FF25AD-D64E-45A0-B2D0-F4A6AB092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95502">
            <a:off x="3940987" y="6009537"/>
            <a:ext cx="1702506" cy="951685"/>
          </a:xfrm>
          <a:custGeom>
            <a:avLst/>
            <a:gdLst>
              <a:gd name="connsiteX0" fmla="*/ 1585229 w 1702506"/>
              <a:gd name="connsiteY0" fmla="*/ 764759 h 951685"/>
              <a:gd name="connsiteX1" fmla="*/ 1623024 w 1702506"/>
              <a:gd name="connsiteY1" fmla="*/ 792810 h 951685"/>
              <a:gd name="connsiteX2" fmla="*/ 1702506 w 1702506"/>
              <a:gd name="connsiteY2" fmla="*/ 951685 h 951685"/>
              <a:gd name="connsiteX3" fmla="*/ 1551862 w 1702506"/>
              <a:gd name="connsiteY3" fmla="*/ 933877 h 951685"/>
              <a:gd name="connsiteX4" fmla="*/ 1513200 w 1702506"/>
              <a:gd name="connsiteY4" fmla="*/ 856627 h 951685"/>
              <a:gd name="connsiteX5" fmla="*/ 1538499 w 1702506"/>
              <a:gd name="connsiteY5" fmla="*/ 770415 h 951685"/>
              <a:gd name="connsiteX6" fmla="*/ 1585229 w 1702506"/>
              <a:gd name="connsiteY6" fmla="*/ 764759 h 951685"/>
              <a:gd name="connsiteX7" fmla="*/ 933455 w 1702506"/>
              <a:gd name="connsiteY7" fmla="*/ 161308 h 951685"/>
              <a:gd name="connsiteX8" fmla="*/ 957797 w 1702506"/>
              <a:gd name="connsiteY8" fmla="*/ 167970 h 951685"/>
              <a:gd name="connsiteX9" fmla="*/ 1286982 w 1702506"/>
              <a:gd name="connsiteY9" fmla="*/ 387616 h 951685"/>
              <a:gd name="connsiteX10" fmla="*/ 1293725 w 1702506"/>
              <a:gd name="connsiteY10" fmla="*/ 477075 h 951685"/>
              <a:gd name="connsiteX11" fmla="*/ 1245453 w 1702506"/>
              <a:gd name="connsiteY11" fmla="*/ 499154 h 951685"/>
              <a:gd name="connsiteX12" fmla="*/ 1245167 w 1702506"/>
              <a:gd name="connsiteY12" fmla="*/ 499154 h 951685"/>
              <a:gd name="connsiteX13" fmla="*/ 1203638 w 1702506"/>
              <a:gd name="connsiteY13" fmla="*/ 484104 h 951685"/>
              <a:gd name="connsiteX14" fmla="*/ 900647 w 1702506"/>
              <a:gd name="connsiteY14" fmla="*/ 281508 h 951685"/>
              <a:gd name="connsiteX15" fmla="*/ 872454 w 1702506"/>
              <a:gd name="connsiteY15" fmla="*/ 196164 h 951685"/>
              <a:gd name="connsiteX16" fmla="*/ 933455 w 1702506"/>
              <a:gd name="connsiteY16" fmla="*/ 161308 h 951685"/>
              <a:gd name="connsiteX17" fmla="*/ 454020 w 1702506"/>
              <a:gd name="connsiteY17" fmla="*/ 13474 h 951685"/>
              <a:gd name="connsiteX18" fmla="*/ 477919 w 1702506"/>
              <a:gd name="connsiteY18" fmla="*/ 21437 h 951685"/>
              <a:gd name="connsiteX19" fmla="*/ 509236 w 1702506"/>
              <a:gd name="connsiteY19" fmla="*/ 84182 h 951685"/>
              <a:gd name="connsiteX20" fmla="*/ 445829 w 1702506"/>
              <a:gd name="connsiteY20" fmla="*/ 139871 h 951685"/>
              <a:gd name="connsiteX21" fmla="*/ 437447 w 1702506"/>
              <a:gd name="connsiteY21" fmla="*/ 139395 h 951685"/>
              <a:gd name="connsiteX22" fmla="*/ 73211 w 1702506"/>
              <a:gd name="connsiteY22" fmla="*/ 137204 h 951685"/>
              <a:gd name="connsiteX23" fmla="*/ 749 w 1702506"/>
              <a:gd name="connsiteY23" fmla="*/ 84082 h 951685"/>
              <a:gd name="connsiteX24" fmla="*/ 53871 w 1702506"/>
              <a:gd name="connsiteY24" fmla="*/ 11621 h 951685"/>
              <a:gd name="connsiteX25" fmla="*/ 58352 w 1702506"/>
              <a:gd name="connsiteY25" fmla="*/ 11093 h 951685"/>
              <a:gd name="connsiteX26" fmla="*/ 454020 w 1702506"/>
              <a:gd name="connsiteY26" fmla="*/ 13474 h 95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02506" h="951685"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lnTo>
                  <a:pt x="1702506" y="951685"/>
                </a:lnTo>
                <a:lnTo>
                  <a:pt x="1551862" y="933877"/>
                </a:lnTo>
                <a:lnTo>
                  <a:pt x="1513200" y="856627"/>
                </a:ln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933455" y="161308"/>
                </a:moveTo>
                <a:cubicBezTo>
                  <a:pt x="941692" y="161855"/>
                  <a:pt x="949960" y="164024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5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89" y="172649"/>
                  <a:pt x="908742" y="159670"/>
                  <a:pt x="933455" y="161308"/>
                </a:cubicBezTo>
                <a:close/>
                <a:moveTo>
                  <a:pt x="454020" y="13474"/>
                </a:moveTo>
                <a:cubicBezTo>
                  <a:pt x="462713" y="14543"/>
                  <a:pt x="470778" y="17324"/>
                  <a:pt x="477919" y="21437"/>
                </a:cubicBez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12" name="Рисунок 11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E0C19B5-E47E-0190-9F81-3E1F5D14B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4264" y="4833206"/>
            <a:ext cx="5170610" cy="20214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D191EC-B7B6-0326-4850-E73A4594EE35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13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269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F8BE9A2-8956-141B-BFE6-C607C93D8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C41686-4B32-4D1B-3511-EDF1F14A0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4" y="4837132"/>
            <a:ext cx="4705097" cy="16156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1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Визуализация в DataLens</a:t>
            </a:r>
          </a:p>
        </p:txBody>
      </p:sp>
      <p:pic>
        <p:nvPicPr>
          <p:cNvPr id="5" name="Рисунок 4" descr="Изображение выглядит как текст, снимок экрана, Мультимедийное программное обеспечение, Графическое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5201BA7-C292-B664-033E-967187EECA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39"/>
          <a:stretch>
            <a:fillRect/>
          </a:stretch>
        </p:blipFill>
        <p:spPr>
          <a:xfrm>
            <a:off x="20" y="10"/>
            <a:ext cx="12191980" cy="4557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B7702A-7B84-8048-EAAB-EC2EE8513B36}"/>
              </a:ext>
            </a:extLst>
          </p:cNvPr>
          <p:cNvSpPr txBox="1"/>
          <p:nvPr/>
        </p:nvSpPr>
        <p:spPr>
          <a:xfrm>
            <a:off x="4671179" y="4555778"/>
            <a:ext cx="7523751" cy="230734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9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F4FED1-C7A2-4616-BFFB-1E3DCE4B2C3E}"/>
              </a:ext>
            </a:extLst>
          </p:cNvPr>
          <p:cNvSpPr txBox="1"/>
          <p:nvPr/>
        </p:nvSpPr>
        <p:spPr>
          <a:xfrm>
            <a:off x="4671179" y="4744594"/>
            <a:ext cx="8090506" cy="2118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Построены </a:t>
            </a:r>
            <a:r>
              <a:rPr kumimoji="0" lang="ru-RU" alt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дашборды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на основе данных из </a:t>
            </a:r>
            <a:r>
              <a:rPr kumimoji="0" lang="ru-RU" altLang="ru-RU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Loginom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Использованы графики: топ-10 категорий, активность по времени, воронка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Интерактивные фильтры и ранжирование (RANK, HOUR, поля)</a:t>
            </a:r>
            <a:endParaRPr kumimoji="0" lang="en-US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2707D5-FDDC-45B9-5884-8FBDF2F04DC8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14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763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9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249DB9-957D-2868-EC7B-2195012DA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Библиотека «Data analysis of e-commerce»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2CEB902-43E0-6712-359A-F7CD8F32F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12" y="691187"/>
            <a:ext cx="1430856" cy="2707396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диаграмма, снимок экрана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2D1FD12-EF96-CCB9-953D-133771E86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066" y="602534"/>
            <a:ext cx="3385896" cy="367634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снимок экрана, программное обеспечение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7CE6C62-9521-72AE-9F84-93CD67591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9380" y="1019080"/>
            <a:ext cx="2595542" cy="2795140"/>
          </a:xfrm>
          <a:prstGeom prst="rect">
            <a:avLst/>
          </a:prstGeom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3908FE7-0A18-E966-0589-E533BF82E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098" y="3759098"/>
            <a:ext cx="3037005" cy="27217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2223BA-9365-3BB5-6FAF-488038D5E74C}"/>
              </a:ext>
            </a:extLst>
          </p:cNvPr>
          <p:cNvSpPr txBox="1"/>
          <p:nvPr/>
        </p:nvSpPr>
        <p:spPr>
          <a:xfrm>
            <a:off x="87745" y="187036"/>
            <a:ext cx="60960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>
                <a:latin typeface="Aptos"/>
              </a:rPr>
              <a:t>Рекомендательные системы</a:t>
            </a:r>
            <a:endParaRPr lang="ru-RU">
              <a:ea typeface="+mn-ea"/>
              <a:cs typeface="+mn-cs"/>
            </a:endParaRPr>
          </a:p>
          <a:p>
            <a:endParaRPr lang="ru-R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A6B79D-689F-128C-4FDC-3A29A0228F42}"/>
              </a:ext>
            </a:extLst>
          </p:cNvPr>
          <p:cNvSpPr txBox="1"/>
          <p:nvPr/>
        </p:nvSpPr>
        <p:spPr>
          <a:xfrm>
            <a:off x="309419" y="3327400"/>
            <a:ext cx="6096000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indent="0" algn="l" rtl="0"/>
            <a:r>
              <a:rPr lang="ru-RU" sz="2400" b="1" kern="1200">
                <a:solidFill>
                  <a:schemeClr val="tx1"/>
                </a:solidFill>
                <a:latin typeface="Aptos"/>
                <a:ea typeface="+mn-ea"/>
                <a:cs typeface="+mn-cs"/>
              </a:rPr>
              <a:t>Аналитическая система</a:t>
            </a:r>
          </a:p>
          <a:p>
            <a:pPr algn="ctr"/>
            <a:endParaRPr lang="ru-RU"/>
          </a:p>
        </p:txBody>
      </p:sp>
      <p:pic>
        <p:nvPicPr>
          <p:cNvPr id="13" name="Рисунок 12" descr="Изображение выглядит как текст, диаграмма, План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67775A2-5F3A-0EA6-0433-BDEFBDB97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2704" y="725416"/>
            <a:ext cx="4929024" cy="20944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4AD2DC-07B1-55D7-68EF-2424A91F0987}"/>
              </a:ext>
            </a:extLst>
          </p:cNvPr>
          <p:cNvSpPr txBox="1"/>
          <p:nvPr/>
        </p:nvSpPr>
        <p:spPr>
          <a:xfrm>
            <a:off x="11603737" y="6539458"/>
            <a:ext cx="585216" cy="5236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15</a:t>
            </a:r>
            <a:endParaRPr lang="en-US" sz="1400" dirty="0">
              <a:latin typeface="Arial Black" panose="020B0A04020102020204" pitchFamily="34" charset="0"/>
            </a:endParaRPr>
          </a:p>
          <a:p>
            <a:pPr algn="ctr">
              <a:lnSpc>
                <a:spcPts val="1677"/>
              </a:lnSpc>
            </a:pP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02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8">
            <a:extLst>
              <a:ext uri="{FF2B5EF4-FFF2-40B4-BE49-F238E27FC236}">
                <a16:creationId xmlns:a16="http://schemas.microsoft.com/office/drawing/2014/main" id="{1135A26D-9D47-467E-91F1-31149BF0D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3ABB77-5A44-69C5-BFCD-D26B8F057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Экономическая эффективность</a:t>
            </a:r>
          </a:p>
        </p:txBody>
      </p:sp>
      <p:sp>
        <p:nvSpPr>
          <p:cNvPr id="26" name="Freeform: Shape 20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19333" y="0"/>
            <a:ext cx="842502" cy="35479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4E588-22E7-CA5C-D83C-E323F7C82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657" y="1825624"/>
            <a:ext cx="5393361" cy="43513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Инвестиции в проект: ~20,15 млн руб.</a:t>
            </a:r>
            <a:b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(в т.ч. команда, лицензия </a:t>
            </a:r>
            <a:r>
              <a:rPr lang="ru-RU" sz="22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Loginom</a:t>
            </a:r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сервера)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Годовая выгода: ~18 млн руб.</a:t>
            </a:r>
            <a:b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(увеличение выручки + автоматизация)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ROI за 1-й год: –10%; ROI за 3 года: ~170%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Окупаемость: ~1,1 года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Основные эффекты: рост выручки, снижение затрат, повышение LTV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B438362-1E1E-4C62-A99E-4134CB163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80791" y="1327365"/>
            <a:ext cx="610857" cy="61085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C077334-5571-4B83-A83E-4CCCFA7B5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19536" y="0"/>
            <a:ext cx="2093996" cy="1402773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Рисунок 6" descr="Доллар со сплошной заливкой">
            <a:extLst>
              <a:ext uri="{FF2B5EF4-FFF2-40B4-BE49-F238E27FC236}">
                <a16:creationId xmlns:a16="http://schemas.microsoft.com/office/drawing/2014/main" id="{C7FE7F27-EAE3-4D4E-F672-3F08D612D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6774" y="2392776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pic>
        <p:nvPicPr>
          <p:cNvPr id="4" name="Рисунок 3" descr="Диаграмма с подъемом со сплошной заливкой">
            <a:extLst>
              <a:ext uri="{FF2B5EF4-FFF2-40B4-BE49-F238E27FC236}">
                <a16:creationId xmlns:a16="http://schemas.microsoft.com/office/drawing/2014/main" id="{1F9AA690-0DBF-E453-1914-FAB4FCCB91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08504" y="558913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pic>
        <p:nvPicPr>
          <p:cNvPr id="6" name="Рисунок 5" descr="Ежедневник со сплошной заливкой">
            <a:extLst>
              <a:ext uri="{FF2B5EF4-FFF2-40B4-BE49-F238E27FC236}">
                <a16:creationId xmlns:a16="http://schemas.microsoft.com/office/drawing/2014/main" id="{2DC59F95-5DA2-DA16-1A28-92618A149D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08503" y="3661942"/>
            <a:ext cx="2533423" cy="2533423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</p:spPr>
      </p:pic>
      <p:sp>
        <p:nvSpPr>
          <p:cNvPr id="27" name="Arc 26">
            <a:extLst>
              <a:ext uri="{FF2B5EF4-FFF2-40B4-BE49-F238E27FC236}">
                <a16:creationId xmlns:a16="http://schemas.microsoft.com/office/drawing/2014/main" id="{4D3DC50D-CA0F-48F9-B17E-20D8669AA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76147" y="5530635"/>
            <a:ext cx="3939038" cy="3939038"/>
          </a:xfrm>
          <a:prstGeom prst="arc">
            <a:avLst>
              <a:gd name="adj1" fmla="val 16200000"/>
              <a:gd name="adj2" fmla="val 20354996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19536" y="6066084"/>
            <a:ext cx="1913062" cy="791916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CE2683-72FC-E4F0-C2B3-59EC72143B09}"/>
              </a:ext>
            </a:extLst>
          </p:cNvPr>
          <p:cNvSpPr txBox="1"/>
          <p:nvPr/>
        </p:nvSpPr>
        <p:spPr>
          <a:xfrm>
            <a:off x="11603737" y="6539458"/>
            <a:ext cx="585216" cy="5236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16</a:t>
            </a:r>
            <a:endParaRPr lang="en-US" sz="1400" dirty="0">
              <a:latin typeface="Arial Black" panose="020B0A04020102020204" pitchFamily="34" charset="0"/>
            </a:endParaRPr>
          </a:p>
          <a:p>
            <a:pPr algn="ctr">
              <a:lnSpc>
                <a:spcPts val="1677"/>
              </a:lnSpc>
            </a:pP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570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135A26D-9D47-467E-91F1-31149BF0D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17E328-86DE-FA3D-CCD6-B4C34E9A4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393360" cy="1325563"/>
          </a:xfrm>
        </p:spPr>
        <p:txBody>
          <a:bodyPr>
            <a:normAutofit/>
          </a:bodyPr>
          <a:lstStyle/>
          <a:p>
            <a:r>
              <a:rPr lang="ru-RU" sz="6600" b="1" dirty="0">
                <a:latin typeface="Arial Black" panose="020B0A04020102020204" pitchFamily="34" charset="0"/>
              </a:rPr>
              <a:t>Итоги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19333" y="0"/>
            <a:ext cx="842502" cy="35479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C32BB-9288-2783-FF04-090202AB2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Реализован полный цикл анализа данных в e-</a:t>
            </a:r>
            <a:r>
              <a:rPr lang="ru-RU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commerce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Проведены RFM, ABC/XYZ-анализ, кластеризация, логистическая регрессия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Разработаны рекомендательные системы: имитационная и на базе </a:t>
            </a:r>
            <a:r>
              <a:rPr lang="ru-RU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Apriori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Построены </a:t>
            </a:r>
            <a:r>
              <a:rPr lang="ru-RU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дашборды</a:t>
            </a:r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и реализована автоматизация аналитики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Создана универсальная библиотека сценариев в </a:t>
            </a:r>
            <a:r>
              <a:rPr lang="ru-RU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Loginom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Оценена экономическая эффективность: ROI ~170% за 3 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Изображение выглядит как текст, снимок экрана, Шрифт, диаграмм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9768F50-B5F0-0084-4D66-3F9CD5542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112" y="1935576"/>
            <a:ext cx="1911309" cy="3436099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3B438362-1E1E-4C62-A99E-4134CB163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80791" y="1327365"/>
            <a:ext cx="610857" cy="61085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C077334-5571-4B83-A83E-4CCCFA7B5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19536" y="0"/>
            <a:ext cx="2093996" cy="1402773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6" name="Рисунок 5" descr="Контрольный список со сплошной заливкой">
            <a:extLst>
              <a:ext uri="{FF2B5EF4-FFF2-40B4-BE49-F238E27FC236}">
                <a16:creationId xmlns:a16="http://schemas.microsoft.com/office/drawing/2014/main" id="{D809EC3B-BDA8-131E-454B-EBEB4B917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51304" y="418236"/>
            <a:ext cx="2533422" cy="2533422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pic>
        <p:nvPicPr>
          <p:cNvPr id="4" name="Рисунок 3" descr="Изображение выглядит как текст, снимок экрана, диаграмм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45317D9-1052-DB8A-5991-6D4C87DFFE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3396" y="3138580"/>
            <a:ext cx="3060961" cy="3040884"/>
          </a:xfrm>
          <a:custGeom>
            <a:avLst/>
            <a:gdLst/>
            <a:ahLst/>
            <a:cxnLst/>
            <a:rect l="l" t="t" r="r" b="b"/>
            <a:pathLst>
              <a:path w="3064284" h="3064284">
                <a:moveTo>
                  <a:pt x="166483" y="0"/>
                </a:moveTo>
                <a:lnTo>
                  <a:pt x="2897801" y="0"/>
                </a:lnTo>
                <a:cubicBezTo>
                  <a:pt x="2989747" y="0"/>
                  <a:pt x="3064284" y="74537"/>
                  <a:pt x="3064284" y="166483"/>
                </a:cubicBezTo>
                <a:lnTo>
                  <a:pt x="3064284" y="2897801"/>
                </a:lnTo>
                <a:cubicBezTo>
                  <a:pt x="3064284" y="2989747"/>
                  <a:pt x="2989747" y="3064284"/>
                  <a:pt x="2897801" y="3064284"/>
                </a:cubicBezTo>
                <a:lnTo>
                  <a:pt x="166483" y="3064284"/>
                </a:lnTo>
                <a:cubicBezTo>
                  <a:pt x="74537" y="3064284"/>
                  <a:pt x="0" y="2989747"/>
                  <a:pt x="0" y="2897801"/>
                </a:cubicBezTo>
                <a:lnTo>
                  <a:pt x="0" y="166483"/>
                </a:lnTo>
                <a:cubicBezTo>
                  <a:pt x="0" y="74537"/>
                  <a:pt x="74537" y="0"/>
                  <a:pt x="166483" y="0"/>
                </a:cubicBezTo>
                <a:close/>
              </a:path>
            </a:pathLst>
          </a:custGeom>
        </p:spPr>
      </p:pic>
      <p:sp>
        <p:nvSpPr>
          <p:cNvPr id="19" name="Arc 18">
            <a:extLst>
              <a:ext uri="{FF2B5EF4-FFF2-40B4-BE49-F238E27FC236}">
                <a16:creationId xmlns:a16="http://schemas.microsoft.com/office/drawing/2014/main" id="{4D3DC50D-CA0F-48F9-B17E-20D8669AA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76147" y="5530635"/>
            <a:ext cx="3939038" cy="3939038"/>
          </a:xfrm>
          <a:prstGeom prst="arc">
            <a:avLst>
              <a:gd name="adj1" fmla="val 16200000"/>
              <a:gd name="adj2" fmla="val 20354996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1B80E9C-CF8A-440B-B8F5-54BF121BF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19536" y="6066084"/>
            <a:ext cx="1913062" cy="791916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6A1790-62C8-5C6D-8ED3-290EDA54BE82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17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4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A2ECA-57D2-8963-4146-1C2EE9962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156" y="677346"/>
            <a:ext cx="6996485" cy="1325563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СПАСИБО ЗА ВНИМАНИЕ</a:t>
            </a:r>
          </a:p>
        </p:txBody>
      </p:sp>
      <p:pic>
        <p:nvPicPr>
          <p:cNvPr id="10" name="Рисунок 9" descr="Изображение выглядит как текс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C65A4C2-CCB0-6872-F9C3-DA7374F44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250" y="198782"/>
            <a:ext cx="4363501" cy="619539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снимок экрана, Шрифт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D0FAE45-3446-0E2A-306C-88DC3B433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56" y="2451653"/>
            <a:ext cx="5578819" cy="394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64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31598CC-E9D8-46F1-A31D-21527BFD6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28B553-7C92-5055-C9D0-9953D45C4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489" y="99239"/>
            <a:ext cx="539336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 err="1">
                <a:latin typeface="Arial Black" panose="020B0A04020102020204" pitchFamily="34" charset="0"/>
              </a:rPr>
              <a:t>Актуальность</a:t>
            </a:r>
            <a:endParaRPr lang="en-US" sz="4800" b="1" dirty="0">
              <a:latin typeface="Arial Black" panose="020B0A040201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B438362-1E1E-4C62-A99E-4134CB163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2" descr="Часы со сплошной заливкой">
            <a:extLst>
              <a:ext uri="{FF2B5EF4-FFF2-40B4-BE49-F238E27FC236}">
                <a16:creationId xmlns:a16="http://schemas.microsoft.com/office/drawing/2014/main" id="{F05FEF35-F493-CC8A-8315-1580EA3A9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45968" y="1109670"/>
            <a:ext cx="2482114" cy="2482114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C077334-5571-4B83-A83E-4CCCFA7B5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2" y="0"/>
            <a:ext cx="2093996" cy="1402773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61ABFD-DE05-41FD-A6B7-6D40196C1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Ежедневник со сплошной заливкой">
            <a:extLst>
              <a:ext uri="{FF2B5EF4-FFF2-40B4-BE49-F238E27FC236}">
                <a16:creationId xmlns:a16="http://schemas.microsoft.com/office/drawing/2014/main" id="{C258DFED-E249-0669-A74E-67EAEC69E1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11331" y="4626194"/>
            <a:ext cx="2066062" cy="2066062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F646DF8-223D-47DD-95B1-F2654229E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4D3DC50D-CA0F-48F9-B17E-20D8669AA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97791" y="402001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EC1CCA-ED61-7762-BC5A-D6CFEBB4EA60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 panose="020B0A04020102020204" pitchFamily="34" charset="0"/>
              </a:rPr>
              <a:t>2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288" name="TextBox 7">
            <a:extLst>
              <a:ext uri="{FF2B5EF4-FFF2-40B4-BE49-F238E27FC236}">
                <a16:creationId xmlns:a16="http://schemas.microsoft.com/office/drawing/2014/main" id="{BEE8456F-5525-FF56-8818-DB6DE8FF37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198173"/>
              </p:ext>
            </p:extLst>
          </p:nvPr>
        </p:nvGraphicFramePr>
        <p:xfrm>
          <a:off x="2102" y="2107832"/>
          <a:ext cx="6502112" cy="355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77775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D11C26-82A8-1B6D-4532-713B5F97D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31598CC-E9D8-46F1-A31D-21527BFD6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B147A70-DC29-4DDF-A34C-2B82C6E22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B438362-1E1E-4C62-A99E-4134CB163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1" y="2624479"/>
            <a:ext cx="812427" cy="812427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C077334-5571-4B83-A83E-4CCCFA7B5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0632" y="0"/>
            <a:ext cx="2093996" cy="1402773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F61ABFD-DE05-41FD-A6B7-6D40196C1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55865" y="1026771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F646DF8-223D-47DD-95B1-F2654229E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05550" y="4112081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4D3DC50D-CA0F-48F9-B17E-20D8669AA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97791" y="402001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3FC322-6296-9FFF-5582-3C1D5B72EB52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 panose="020B0A04020102020204" pitchFamily="34" charset="0"/>
              </a:rPr>
              <a:t>3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F31347-C6C8-3DC6-35FC-6BAC92540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840" y="-1"/>
            <a:ext cx="1232879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2860E7-C7C5-0C3A-B0A5-E461130CCAC3}"/>
              </a:ext>
            </a:extLst>
          </p:cNvPr>
          <p:cNvSpPr txBox="1"/>
          <p:nvPr/>
        </p:nvSpPr>
        <p:spPr>
          <a:xfrm>
            <a:off x="11743575" y="6526513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 panose="020B0A04020102020204" pitchFamily="34" charset="0"/>
              </a:rPr>
              <a:t>3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20" name="TextBox 7">
            <a:extLst>
              <a:ext uri="{FF2B5EF4-FFF2-40B4-BE49-F238E27FC236}">
                <a16:creationId xmlns:a16="http://schemas.microsoft.com/office/drawing/2014/main" id="{0F5D3EDD-75BE-615D-7FD1-35A013E10B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4084536"/>
              </p:ext>
            </p:extLst>
          </p:nvPr>
        </p:nvGraphicFramePr>
        <p:xfrm>
          <a:off x="1682496" y="2799059"/>
          <a:ext cx="10476906" cy="403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8" name="TextBox 417">
            <a:extLst>
              <a:ext uri="{FF2B5EF4-FFF2-40B4-BE49-F238E27FC236}">
                <a16:creationId xmlns:a16="http://schemas.microsoft.com/office/drawing/2014/main" id="{3F3C395E-7B5B-4418-F544-8F7C3C991084}"/>
              </a:ext>
            </a:extLst>
          </p:cNvPr>
          <p:cNvSpPr txBox="1"/>
          <p:nvPr/>
        </p:nvSpPr>
        <p:spPr>
          <a:xfrm>
            <a:off x="321607" y="2354193"/>
            <a:ext cx="2743200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b="1" dirty="0" err="1">
                <a:latin typeface="Arial Black" panose="020B0A04020102020204" pitchFamily="34" charset="0"/>
              </a:rPr>
              <a:t>Задачи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19" name="Рисунок 18" descr="Контрольный список со сплошной заливкой">
            <a:extLst>
              <a:ext uri="{FF2B5EF4-FFF2-40B4-BE49-F238E27FC236}">
                <a16:creationId xmlns:a16="http://schemas.microsoft.com/office/drawing/2014/main" id="{D1E00B05-B0A4-95EE-2536-0DB4E8E34B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8755" y="3233077"/>
            <a:ext cx="1753427" cy="1753427"/>
          </a:xfrm>
          <a:custGeom>
            <a:avLst/>
            <a:gdLst/>
            <a:ahLst/>
            <a:cxnLst/>
            <a:rect l="l" t="t" r="r" b="b"/>
            <a:pathLst>
              <a:path w="1999274" h="2247255">
                <a:moveTo>
                  <a:pt x="108501" y="0"/>
                </a:moveTo>
                <a:lnTo>
                  <a:pt x="1890773" y="0"/>
                </a:lnTo>
                <a:cubicBezTo>
                  <a:pt x="1950696" y="0"/>
                  <a:pt x="1999274" y="48578"/>
                  <a:pt x="1999274" y="108501"/>
                </a:cubicBezTo>
                <a:lnTo>
                  <a:pt x="1999274" y="2138754"/>
                </a:lnTo>
                <a:cubicBezTo>
                  <a:pt x="1999274" y="2198677"/>
                  <a:pt x="1950696" y="2247255"/>
                  <a:pt x="1890773" y="2247255"/>
                </a:cubicBezTo>
                <a:lnTo>
                  <a:pt x="108501" y="2247255"/>
                </a:lnTo>
                <a:cubicBezTo>
                  <a:pt x="48578" y="2247255"/>
                  <a:pt x="0" y="2198677"/>
                  <a:pt x="0" y="2138754"/>
                </a:cubicBezTo>
                <a:lnTo>
                  <a:pt x="0" y="108501"/>
                </a:lnTo>
                <a:cubicBezTo>
                  <a:pt x="0" y="48578"/>
                  <a:pt x="48578" y="0"/>
                  <a:pt x="108501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786756-CF89-DFE5-EC2B-908C484CF442}"/>
              </a:ext>
            </a:extLst>
          </p:cNvPr>
          <p:cNvSpPr txBox="1"/>
          <p:nvPr/>
        </p:nvSpPr>
        <p:spPr>
          <a:xfrm>
            <a:off x="580877" y="742627"/>
            <a:ext cx="9267208" cy="150212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Разработка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библиотеки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компонентов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базе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аналитической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платформы</a:t>
            </a:r>
            <a:r>
              <a:rPr lang="en-US" sz="36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Loginom</a:t>
            </a:r>
            <a:r>
              <a:rPr lang="en-US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E6DD42C-90A4-08AC-247D-0DB9182A1775}"/>
              </a:ext>
            </a:extLst>
          </p:cNvPr>
          <p:cNvSpPr txBox="1"/>
          <p:nvPr/>
        </p:nvSpPr>
        <p:spPr>
          <a:xfrm>
            <a:off x="-1359801" y="-6519"/>
            <a:ext cx="5560628" cy="85163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 err="1">
                <a:latin typeface="Arial Black" panose="020B0A04020102020204" pitchFamily="34" charset="0"/>
                <a:ea typeface="+mj-ea"/>
                <a:cs typeface="+mj-cs"/>
              </a:rPr>
              <a:t>Цель</a:t>
            </a:r>
            <a:endParaRPr lang="en-US" sz="3200" b="1" dirty="0"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108D3A9-BE29-03A2-F1FA-F60C5D080584}"/>
              </a:ext>
            </a:extLst>
          </p:cNvPr>
          <p:cNvSpPr/>
          <p:nvPr/>
        </p:nvSpPr>
        <p:spPr>
          <a:xfrm>
            <a:off x="10676825" y="237332"/>
            <a:ext cx="1271134" cy="1268647"/>
          </a:xfrm>
          <a:custGeom>
            <a:avLst/>
            <a:gdLst>
              <a:gd name="connsiteX0" fmla="*/ 1047256 w 1271134"/>
              <a:gd name="connsiteY0" fmla="*/ 223879 h 1268647"/>
              <a:gd name="connsiteX1" fmla="*/ 1022380 w 1271134"/>
              <a:gd name="connsiteY1" fmla="*/ 0 h 1268647"/>
              <a:gd name="connsiteX2" fmla="*/ 748751 w 1271134"/>
              <a:gd name="connsiteY2" fmla="*/ 273630 h 1268647"/>
              <a:gd name="connsiteX3" fmla="*/ 763676 w 1271134"/>
              <a:gd name="connsiteY3" fmla="*/ 402982 h 1268647"/>
              <a:gd name="connsiteX4" fmla="*/ 365669 w 1271134"/>
              <a:gd name="connsiteY4" fmla="*/ 800989 h 1268647"/>
              <a:gd name="connsiteX5" fmla="*/ 248754 w 1271134"/>
              <a:gd name="connsiteY5" fmla="*/ 771139 h 1268647"/>
              <a:gd name="connsiteX6" fmla="*/ 0 w 1271134"/>
              <a:gd name="connsiteY6" fmla="*/ 1019893 h 1268647"/>
              <a:gd name="connsiteX7" fmla="*/ 248754 w 1271134"/>
              <a:gd name="connsiteY7" fmla="*/ 1268647 h 1268647"/>
              <a:gd name="connsiteX8" fmla="*/ 497509 w 1271134"/>
              <a:gd name="connsiteY8" fmla="*/ 1019893 h 1268647"/>
              <a:gd name="connsiteX9" fmla="*/ 470146 w 1271134"/>
              <a:gd name="connsiteY9" fmla="*/ 905466 h 1268647"/>
              <a:gd name="connsiteX10" fmla="*/ 868153 w 1271134"/>
              <a:gd name="connsiteY10" fmla="*/ 507459 h 1268647"/>
              <a:gd name="connsiteX11" fmla="*/ 997505 w 1271134"/>
              <a:gd name="connsiteY11" fmla="*/ 522384 h 1268647"/>
              <a:gd name="connsiteX12" fmla="*/ 1271135 w 1271134"/>
              <a:gd name="connsiteY12" fmla="*/ 248754 h 1268647"/>
              <a:gd name="connsiteX13" fmla="*/ 1047256 w 1271134"/>
              <a:gd name="connsiteY13" fmla="*/ 223879 h 126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1134" h="1268647">
                <a:moveTo>
                  <a:pt x="1047256" y="223879"/>
                </a:moveTo>
                <a:lnTo>
                  <a:pt x="1022380" y="0"/>
                </a:lnTo>
                <a:lnTo>
                  <a:pt x="748751" y="273630"/>
                </a:lnTo>
                <a:lnTo>
                  <a:pt x="763676" y="402982"/>
                </a:lnTo>
                <a:lnTo>
                  <a:pt x="365669" y="800989"/>
                </a:lnTo>
                <a:cubicBezTo>
                  <a:pt x="330843" y="783576"/>
                  <a:pt x="291043" y="771139"/>
                  <a:pt x="248754" y="771139"/>
                </a:cubicBezTo>
                <a:cubicBezTo>
                  <a:pt x="111939" y="771139"/>
                  <a:pt x="0" y="883078"/>
                  <a:pt x="0" y="1019893"/>
                </a:cubicBezTo>
                <a:cubicBezTo>
                  <a:pt x="0" y="1156708"/>
                  <a:pt x="111939" y="1268647"/>
                  <a:pt x="248754" y="1268647"/>
                </a:cubicBezTo>
                <a:cubicBezTo>
                  <a:pt x="385569" y="1268647"/>
                  <a:pt x="497509" y="1156708"/>
                  <a:pt x="497509" y="1019893"/>
                </a:cubicBezTo>
                <a:cubicBezTo>
                  <a:pt x="497509" y="977605"/>
                  <a:pt x="487559" y="940292"/>
                  <a:pt x="470146" y="905466"/>
                </a:cubicBezTo>
                <a:lnTo>
                  <a:pt x="868153" y="507459"/>
                </a:lnTo>
                <a:lnTo>
                  <a:pt x="997505" y="522384"/>
                </a:lnTo>
                <a:lnTo>
                  <a:pt x="1271135" y="248754"/>
                </a:lnTo>
                <a:lnTo>
                  <a:pt x="1047256" y="223879"/>
                </a:lnTo>
                <a:close/>
              </a:path>
            </a:pathLst>
          </a:custGeom>
          <a:solidFill>
            <a:schemeClr val="accent4"/>
          </a:solidFill>
          <a:ln w="2480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79FC42C5-645A-EB2A-390B-8B15B113F118}"/>
              </a:ext>
            </a:extLst>
          </p:cNvPr>
          <p:cNvSpPr/>
          <p:nvPr/>
        </p:nvSpPr>
        <p:spPr>
          <a:xfrm>
            <a:off x="9982801" y="311958"/>
            <a:ext cx="1890533" cy="1890533"/>
          </a:xfrm>
          <a:custGeom>
            <a:avLst/>
            <a:gdLst>
              <a:gd name="connsiteX0" fmla="*/ 1761181 w 1890533"/>
              <a:gd name="connsiteY0" fmla="*/ 517409 h 1890533"/>
              <a:gd name="connsiteX1" fmla="*/ 1728843 w 1890533"/>
              <a:gd name="connsiteY1" fmla="*/ 552235 h 1890533"/>
              <a:gd name="connsiteX2" fmla="*/ 1681580 w 1890533"/>
              <a:gd name="connsiteY2" fmla="*/ 547260 h 1890533"/>
              <a:gd name="connsiteX3" fmla="*/ 1629341 w 1890533"/>
              <a:gd name="connsiteY3" fmla="*/ 539797 h 1890533"/>
              <a:gd name="connsiteX4" fmla="*/ 1741281 w 1890533"/>
              <a:gd name="connsiteY4" fmla="*/ 945267 h 1890533"/>
              <a:gd name="connsiteX5" fmla="*/ 945267 w 1890533"/>
              <a:gd name="connsiteY5" fmla="*/ 1741281 h 1890533"/>
              <a:gd name="connsiteX6" fmla="*/ 149253 w 1890533"/>
              <a:gd name="connsiteY6" fmla="*/ 945267 h 1890533"/>
              <a:gd name="connsiteX7" fmla="*/ 945267 w 1890533"/>
              <a:gd name="connsiteY7" fmla="*/ 149253 h 1890533"/>
              <a:gd name="connsiteX8" fmla="*/ 1350736 w 1890533"/>
              <a:gd name="connsiteY8" fmla="*/ 261192 h 1890533"/>
              <a:gd name="connsiteX9" fmla="*/ 1345761 w 1890533"/>
              <a:gd name="connsiteY9" fmla="*/ 211441 h 1890533"/>
              <a:gd name="connsiteX10" fmla="*/ 1338299 w 1890533"/>
              <a:gd name="connsiteY10" fmla="*/ 161690 h 1890533"/>
              <a:gd name="connsiteX11" fmla="*/ 1373124 w 1890533"/>
              <a:gd name="connsiteY11" fmla="*/ 126865 h 1890533"/>
              <a:gd name="connsiteX12" fmla="*/ 1390537 w 1890533"/>
              <a:gd name="connsiteY12" fmla="*/ 109452 h 1890533"/>
              <a:gd name="connsiteX13" fmla="*/ 945267 w 1890533"/>
              <a:gd name="connsiteY13" fmla="*/ 0 h 1890533"/>
              <a:gd name="connsiteX14" fmla="*/ 0 w 1890533"/>
              <a:gd name="connsiteY14" fmla="*/ 945267 h 1890533"/>
              <a:gd name="connsiteX15" fmla="*/ 945267 w 1890533"/>
              <a:gd name="connsiteY15" fmla="*/ 1890533 h 1890533"/>
              <a:gd name="connsiteX16" fmla="*/ 1890533 w 1890533"/>
              <a:gd name="connsiteY16" fmla="*/ 945267 h 1890533"/>
              <a:gd name="connsiteX17" fmla="*/ 1778594 w 1890533"/>
              <a:gd name="connsiteY17" fmla="*/ 502484 h 1890533"/>
              <a:gd name="connsiteX18" fmla="*/ 1761181 w 1890533"/>
              <a:gd name="connsiteY18" fmla="*/ 517409 h 189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0533" h="1890533">
                <a:moveTo>
                  <a:pt x="1761181" y="517409"/>
                </a:moveTo>
                <a:lnTo>
                  <a:pt x="1728843" y="552235"/>
                </a:lnTo>
                <a:lnTo>
                  <a:pt x="1681580" y="547260"/>
                </a:lnTo>
                <a:lnTo>
                  <a:pt x="1629341" y="539797"/>
                </a:lnTo>
                <a:cubicBezTo>
                  <a:pt x="1698993" y="659199"/>
                  <a:pt x="1741281" y="796014"/>
                  <a:pt x="1741281" y="945267"/>
                </a:cubicBezTo>
                <a:cubicBezTo>
                  <a:pt x="1741281" y="1383074"/>
                  <a:pt x="1383074" y="1741281"/>
                  <a:pt x="945267" y="1741281"/>
                </a:cubicBezTo>
                <a:cubicBezTo>
                  <a:pt x="507459" y="1741281"/>
                  <a:pt x="149253" y="1383074"/>
                  <a:pt x="149253" y="945267"/>
                </a:cubicBezTo>
                <a:cubicBezTo>
                  <a:pt x="149253" y="507459"/>
                  <a:pt x="507459" y="149253"/>
                  <a:pt x="945267" y="149253"/>
                </a:cubicBezTo>
                <a:cubicBezTo>
                  <a:pt x="1092032" y="149253"/>
                  <a:pt x="1231334" y="189053"/>
                  <a:pt x="1350736" y="261192"/>
                </a:cubicBezTo>
                <a:lnTo>
                  <a:pt x="1345761" y="211441"/>
                </a:lnTo>
                <a:lnTo>
                  <a:pt x="1338299" y="161690"/>
                </a:lnTo>
                <a:lnTo>
                  <a:pt x="1373124" y="126865"/>
                </a:lnTo>
                <a:lnTo>
                  <a:pt x="1390537" y="109452"/>
                </a:lnTo>
                <a:cubicBezTo>
                  <a:pt x="1256210" y="39801"/>
                  <a:pt x="1106957" y="0"/>
                  <a:pt x="945267" y="0"/>
                </a:cubicBezTo>
                <a:cubicBezTo>
                  <a:pt x="422882" y="0"/>
                  <a:pt x="0" y="422882"/>
                  <a:pt x="0" y="945267"/>
                </a:cubicBezTo>
                <a:cubicBezTo>
                  <a:pt x="0" y="1467651"/>
                  <a:pt x="422882" y="1890533"/>
                  <a:pt x="945267" y="1890533"/>
                </a:cubicBezTo>
                <a:cubicBezTo>
                  <a:pt x="1467651" y="1890533"/>
                  <a:pt x="1890533" y="1467651"/>
                  <a:pt x="1890533" y="945267"/>
                </a:cubicBezTo>
                <a:cubicBezTo>
                  <a:pt x="1890533" y="783576"/>
                  <a:pt x="1850733" y="634324"/>
                  <a:pt x="1778594" y="502484"/>
                </a:cubicBezTo>
                <a:lnTo>
                  <a:pt x="1761181" y="517409"/>
                </a:lnTo>
                <a:close/>
              </a:path>
            </a:pathLst>
          </a:custGeom>
          <a:solidFill>
            <a:schemeClr val="accent4"/>
          </a:solidFill>
          <a:ln w="2480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892B6BDA-5720-1D7F-2FDC-C058B1BAB0A0}"/>
              </a:ext>
            </a:extLst>
          </p:cNvPr>
          <p:cNvSpPr/>
          <p:nvPr/>
        </p:nvSpPr>
        <p:spPr>
          <a:xfrm>
            <a:off x="10331057" y="660214"/>
            <a:ext cx="1194021" cy="1194021"/>
          </a:xfrm>
          <a:custGeom>
            <a:avLst/>
            <a:gdLst>
              <a:gd name="connsiteX0" fmla="*/ 1012430 w 1194021"/>
              <a:gd name="connsiteY0" fmla="*/ 427858 h 1194021"/>
              <a:gd name="connsiteX1" fmla="*/ 1044768 w 1194021"/>
              <a:gd name="connsiteY1" fmla="*/ 597011 h 1194021"/>
              <a:gd name="connsiteX2" fmla="*/ 597011 w 1194021"/>
              <a:gd name="connsiteY2" fmla="*/ 1044768 h 1194021"/>
              <a:gd name="connsiteX3" fmla="*/ 149253 w 1194021"/>
              <a:gd name="connsiteY3" fmla="*/ 597011 h 1194021"/>
              <a:gd name="connsiteX4" fmla="*/ 597011 w 1194021"/>
              <a:gd name="connsiteY4" fmla="*/ 149253 h 1194021"/>
              <a:gd name="connsiteX5" fmla="*/ 766163 w 1194021"/>
              <a:gd name="connsiteY5" fmla="*/ 181591 h 1194021"/>
              <a:gd name="connsiteX6" fmla="*/ 878103 w 1194021"/>
              <a:gd name="connsiteY6" fmla="*/ 69651 h 1194021"/>
              <a:gd name="connsiteX7" fmla="*/ 597011 w 1194021"/>
              <a:gd name="connsiteY7" fmla="*/ 0 h 1194021"/>
              <a:gd name="connsiteX8" fmla="*/ 0 w 1194021"/>
              <a:gd name="connsiteY8" fmla="*/ 597011 h 1194021"/>
              <a:gd name="connsiteX9" fmla="*/ 597011 w 1194021"/>
              <a:gd name="connsiteY9" fmla="*/ 1194021 h 1194021"/>
              <a:gd name="connsiteX10" fmla="*/ 1194021 w 1194021"/>
              <a:gd name="connsiteY10" fmla="*/ 597011 h 1194021"/>
              <a:gd name="connsiteX11" fmla="*/ 1124370 w 1194021"/>
              <a:gd name="connsiteY11" fmla="*/ 315918 h 1194021"/>
              <a:gd name="connsiteX12" fmla="*/ 1012430 w 1194021"/>
              <a:gd name="connsiteY12" fmla="*/ 427858 h 119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4021" h="1194021">
                <a:moveTo>
                  <a:pt x="1012430" y="427858"/>
                </a:moveTo>
                <a:cubicBezTo>
                  <a:pt x="1034818" y="480096"/>
                  <a:pt x="1044768" y="537309"/>
                  <a:pt x="1044768" y="597011"/>
                </a:cubicBezTo>
                <a:cubicBezTo>
                  <a:pt x="1044768" y="843277"/>
                  <a:pt x="843277" y="1044768"/>
                  <a:pt x="597011" y="1044768"/>
                </a:cubicBezTo>
                <a:cubicBezTo>
                  <a:pt x="350744" y="1044768"/>
                  <a:pt x="149253" y="843277"/>
                  <a:pt x="149253" y="597011"/>
                </a:cubicBezTo>
                <a:cubicBezTo>
                  <a:pt x="149253" y="350744"/>
                  <a:pt x="350744" y="149253"/>
                  <a:pt x="597011" y="149253"/>
                </a:cubicBezTo>
                <a:cubicBezTo>
                  <a:pt x="656712" y="149253"/>
                  <a:pt x="713925" y="161690"/>
                  <a:pt x="766163" y="181591"/>
                </a:cubicBezTo>
                <a:lnTo>
                  <a:pt x="878103" y="69651"/>
                </a:lnTo>
                <a:cubicBezTo>
                  <a:pt x="793527" y="24875"/>
                  <a:pt x="699000" y="0"/>
                  <a:pt x="597011" y="0"/>
                </a:cubicBezTo>
                <a:cubicBezTo>
                  <a:pt x="268655" y="0"/>
                  <a:pt x="0" y="268655"/>
                  <a:pt x="0" y="597011"/>
                </a:cubicBezTo>
                <a:cubicBezTo>
                  <a:pt x="0" y="925366"/>
                  <a:pt x="268655" y="1194021"/>
                  <a:pt x="597011" y="1194021"/>
                </a:cubicBezTo>
                <a:cubicBezTo>
                  <a:pt x="925366" y="1194021"/>
                  <a:pt x="1194021" y="925366"/>
                  <a:pt x="1194021" y="597011"/>
                </a:cubicBezTo>
                <a:cubicBezTo>
                  <a:pt x="1194021" y="495021"/>
                  <a:pt x="1169146" y="400495"/>
                  <a:pt x="1124370" y="315918"/>
                </a:cubicBezTo>
                <a:lnTo>
                  <a:pt x="1012430" y="427858"/>
                </a:lnTo>
                <a:close/>
              </a:path>
            </a:pathLst>
          </a:custGeom>
          <a:solidFill>
            <a:schemeClr val="accent4"/>
          </a:solidFill>
          <a:ln w="24805" cap="flat">
            <a:noFill/>
            <a:prstDash val="solid"/>
            <a:miter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ru-RU"/>
          </a:p>
        </p:txBody>
      </p:sp>
      <p:pic>
        <p:nvPicPr>
          <p:cNvPr id="13" name="Рисунок 12" descr="Назад со сплошной заливкой">
            <a:extLst>
              <a:ext uri="{FF2B5EF4-FFF2-40B4-BE49-F238E27FC236}">
                <a16:creationId xmlns:a16="http://schemas.microsoft.com/office/drawing/2014/main" id="{4F7BC7BF-0CD9-7333-65B8-A8C2B63866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 flipH="1">
            <a:off x="580877" y="4865359"/>
            <a:ext cx="1419446" cy="1319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8961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61F2FE-02D3-FAD2-FC14-35046F58A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07" name="Rectangle 806">
            <a:extLst>
              <a:ext uri="{FF2B5EF4-FFF2-40B4-BE49-F238E27FC236}">
                <a16:creationId xmlns:a16="http://schemas.microsoft.com/office/drawing/2014/main" id="{6A84B152-3496-4C52-AF08-97AFFC09D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0D0BD7-51DF-959C-DE2A-FC2EC93EC911}"/>
              </a:ext>
            </a:extLst>
          </p:cNvPr>
          <p:cNvSpPr txBox="1"/>
          <p:nvPr/>
        </p:nvSpPr>
        <p:spPr>
          <a:xfrm>
            <a:off x="418549" y="111125"/>
            <a:ext cx="6332055" cy="140286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 err="1">
                <a:latin typeface="Arial Black" panose="020B0A04020102020204" pitchFamily="34" charset="0"/>
                <a:ea typeface="+mj-ea"/>
                <a:cs typeface="+mj-cs"/>
              </a:rPr>
              <a:t>Средство</a:t>
            </a:r>
            <a:r>
              <a:rPr lang="en-US" sz="4800" b="1" dirty="0">
                <a:latin typeface="Arial Black" panose="020B0A04020102020204" pitchFamily="34" charset="0"/>
                <a:ea typeface="+mj-ea"/>
                <a:cs typeface="+mj-cs"/>
              </a:rPr>
              <a:t> </a:t>
            </a:r>
            <a:r>
              <a:rPr lang="en-US" sz="4800" b="1" dirty="0" err="1">
                <a:latin typeface="Arial Black" panose="020B0A04020102020204" pitchFamily="34" charset="0"/>
                <a:ea typeface="+mj-ea"/>
                <a:cs typeface="+mj-cs"/>
              </a:rPr>
              <a:t>реализации</a:t>
            </a:r>
            <a:endParaRPr lang="en-US" sz="4800" b="1" dirty="0"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809" name="Freeform: Shape 808">
            <a:extLst>
              <a:ext uri="{FF2B5EF4-FFF2-40B4-BE49-F238E27FC236}">
                <a16:creationId xmlns:a16="http://schemas.microsoft.com/office/drawing/2014/main" id="{6B2ADB95-0FA3-4BD7-A8AC-89D014A8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Content Placeholder 6">
            <a:extLst>
              <a:ext uri="{FF2B5EF4-FFF2-40B4-BE49-F238E27FC236}">
                <a16:creationId xmlns:a16="http://schemas.microsoft.com/office/drawing/2014/main" id="{03B340FA-39C1-A799-AEC0-AC02362E9153}"/>
              </a:ext>
            </a:extLst>
          </p:cNvPr>
          <p:cNvSpPr txBox="1">
            <a:spLocks/>
          </p:cNvSpPr>
          <p:nvPr/>
        </p:nvSpPr>
        <p:spPr>
          <a:xfrm>
            <a:off x="540026" y="2147956"/>
            <a:ext cx="6089100" cy="38102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Отечественная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low-code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платформа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Loginom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Визуальный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интерфейс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Высокая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производительность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Подходит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аналитики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электронной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коммерции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1" name="Oval 810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630884" cy="630884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3" name="Freeform: Shape 812">
            <a:extLst>
              <a:ext uri="{FF2B5EF4-FFF2-40B4-BE49-F238E27FC236}">
                <a16:creationId xmlns:a16="http://schemas.microsoft.com/office/drawing/2014/main" id="{4CBF9756-6AC8-4C65-84DF-56FBFFA1D8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0227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8" name="Content Placeholder 37" descr="Изображение выглядит как Карминный цвет, графическая вставка, дизайн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7469C71-8083-EE73-A57E-A761FDD821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5" b="5"/>
          <a:stretch>
            <a:fillRect/>
          </a:stretch>
        </p:blipFill>
        <p:spPr>
          <a:xfrm>
            <a:off x="7751975" y="1075239"/>
            <a:ext cx="4128603" cy="4128603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815" name="Freeform: Shape 814">
            <a:extLst>
              <a:ext uri="{FF2B5EF4-FFF2-40B4-BE49-F238E27FC236}">
                <a16:creationId xmlns:a16="http://schemas.microsoft.com/office/drawing/2014/main" id="{2D385988-EAAF-4C27-AF8A-2BFBECAF3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817" name="Straight Connector 816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" name="Freeform: Shape 818">
            <a:extLst>
              <a:ext uri="{FF2B5EF4-FFF2-40B4-BE49-F238E27FC236}">
                <a16:creationId xmlns:a16="http://schemas.microsoft.com/office/drawing/2014/main" id="{B621D332-7329-4994-8836-C429A51B7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21" name="Freeform: Shape 820">
            <a:extLst>
              <a:ext uri="{FF2B5EF4-FFF2-40B4-BE49-F238E27FC236}">
                <a16:creationId xmlns:a16="http://schemas.microsoft.com/office/drawing/2014/main" id="{2D20F754-35A9-4508-BE3C-C59996D14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F8D7F7-CB4F-43EE-B2B6-44D8E6F50FB3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 panose="020B0A04020102020204" pitchFamily="34" charset="0"/>
              </a:rPr>
              <a:t>4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108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626180-5035-B05A-429A-09D4B6A86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071" y="389984"/>
            <a:ext cx="579421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ETL </a:t>
            </a:r>
            <a:r>
              <a:rPr lang="en-US" kern="12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процесс</a:t>
            </a:r>
            <a:r>
              <a:rPr lang="en-US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 и </a:t>
            </a:r>
            <a:r>
              <a:rPr lang="en-US" kern="1200" dirty="0" err="1">
                <a:solidFill>
                  <a:schemeClr val="tx1"/>
                </a:solidFill>
                <a:latin typeface="Arial Black" panose="020B0A04020102020204" pitchFamily="34" charset="0"/>
              </a:rPr>
              <a:t>аудит</a:t>
            </a:r>
            <a:r>
              <a:rPr lang="en-US" kern="1200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Arial Black" panose="020B0A04020102020204" pitchFamily="34" charset="0"/>
              </a:rPr>
              <a:t>данных</a:t>
            </a:r>
            <a:endParaRPr lang="en-US" kern="1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04B2BE-4813-2F34-EAC6-363CB6E16F7E}"/>
              </a:ext>
            </a:extLst>
          </p:cNvPr>
          <p:cNvSpPr txBox="1"/>
          <p:nvPr/>
        </p:nvSpPr>
        <p:spPr>
          <a:xfrm>
            <a:off x="297071" y="1715190"/>
            <a:ext cx="6435325" cy="503603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ETL (Extract — Transform — Load):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Источник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: Megamarket,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формат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Parquet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Обработка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в Python: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отбор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преобразование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экспорт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в CSV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Импорт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настройка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Loginom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Аудит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Визуализатор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«Качество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орректировка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значений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поля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event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Повторная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проверка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данные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очищены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Arc 48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снимок экрана, программное обеспечение, Значок на компьютер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318AE1B-A508-8426-A040-93B2960E54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000" r="36710" b="1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169D8E-9B4A-9AD3-0841-706242A59D0F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 panose="020B0A04020102020204" pitchFamily="34" charset="0"/>
              </a:rPr>
              <a:t>5</a:t>
            </a:r>
            <a:endParaRPr lang="ru-RU" sz="14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D44D4E-A4BD-1F84-6EA6-C568F753B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969" y="4911867"/>
            <a:ext cx="4213420" cy="188009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B11D62-F33A-E09A-4615-06BFABCC4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9534" y="995190"/>
            <a:ext cx="1996098" cy="144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E3FBA2B-DCDE-A814-804C-28380DC4B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3015" y="2550782"/>
            <a:ext cx="2838604" cy="108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7E873E8-23FC-699B-237F-171D463A4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8579" y="3746374"/>
            <a:ext cx="421342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1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03D12B-ACD8-1B09-5A64-621263BA3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Интеграция </a:t>
            </a:r>
            <a:r>
              <a:rPr lang="en-US" b="1" dirty="0" err="1"/>
              <a:t>Loginom</a:t>
            </a:r>
            <a:r>
              <a:rPr lang="ru-RU" b="1" dirty="0"/>
              <a:t> с базой данных </a:t>
            </a:r>
            <a:r>
              <a:rPr lang="en-US" b="1" dirty="0"/>
              <a:t>MySQL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Изображение выглядит как текст, снимок экрана, дисплей,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D219DBD-6D4A-27F9-B947-947A35367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06" y="1242934"/>
            <a:ext cx="5060943" cy="50934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246D9F-174E-2015-37B5-3676AC3382DF}"/>
              </a:ext>
            </a:extLst>
          </p:cNvPr>
          <p:cNvSpPr txBox="1"/>
          <p:nvPr/>
        </p:nvSpPr>
        <p:spPr>
          <a:xfrm>
            <a:off x="7596553" y="6382690"/>
            <a:ext cx="3356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Arial Black" panose="020B0A04020102020204" pitchFamily="34" charset="0"/>
              </a:rPr>
              <a:t>схема данных в </a:t>
            </a:r>
            <a:r>
              <a:rPr lang="en-US" b="1" i="0" dirty="0">
                <a:solidFill>
                  <a:srgbClr val="333333"/>
                </a:solidFill>
                <a:effectLst/>
                <a:latin typeface="Arial Black" panose="020B0A04020102020204" pitchFamily="34" charset="0"/>
              </a:rPr>
              <a:t>MySQL 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B4DF69-A55A-0B90-E6A6-2506B468E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049" y="1242934"/>
            <a:ext cx="4625717" cy="50934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EAAFBF-4C27-26D7-06E0-59D1CD50D86F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ru-RU" sz="1400" dirty="0">
                <a:latin typeface="Arial Black" panose="020B0A040201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50914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2" name="Rectangle 181">
            <a:extLst>
              <a:ext uri="{FF2B5EF4-FFF2-40B4-BE49-F238E27FC236}">
                <a16:creationId xmlns:a16="http://schemas.microsoft.com/office/drawing/2014/main" id="{9D25F302-27C5-414F-97F8-6EA0A6C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A3E20ED-FD6B-0D09-F586-2A291AAF2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03" y="0"/>
            <a:ext cx="2105400" cy="299825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диаграмма, План, Технический чертеж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91A6603-B328-C3F0-AEE2-B2BF5C0DE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52" y="2785865"/>
            <a:ext cx="6360232" cy="4072135"/>
          </a:xfrm>
          <a:prstGeom prst="rect">
            <a:avLst/>
          </a:prstGeom>
        </p:spPr>
      </p:pic>
      <p:sp>
        <p:nvSpPr>
          <p:cNvPr id="184" name="Right Triangle 183">
            <a:extLst>
              <a:ext uri="{FF2B5EF4-FFF2-40B4-BE49-F238E27FC236}">
                <a16:creationId xmlns:a16="http://schemas.microsoft.com/office/drawing/2014/main" id="{830A36F8-48C2-4842-A87B-8CE8DF4E7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086A5A31-B10A-4793-84D4-D785959AE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5201" y="623275"/>
            <a:ext cx="5141626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21129D-5E9D-D0A6-F260-0FCFA5547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9833" y="917994"/>
            <a:ext cx="4656994" cy="1597228"/>
          </a:xfrm>
        </p:spPr>
        <p:txBody>
          <a:bodyPr>
            <a:normAutofit/>
          </a:bodyPr>
          <a:lstStyle/>
          <a:p>
            <a:r>
              <a:rPr lang="ru-RU" sz="5000" dirty="0">
                <a:latin typeface="Arial Black" panose="020B0A04020102020204" pitchFamily="34" charset="0"/>
              </a:rPr>
              <a:t>RFM анализ</a:t>
            </a:r>
          </a:p>
        </p:txBody>
      </p:sp>
      <p:pic>
        <p:nvPicPr>
          <p:cNvPr id="6" name="Рисунок 5" descr="Изображение выглядит как текст, логотип, Шриф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FAEE935-8F67-9AD7-AB8C-E6BF49093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581" y="192580"/>
            <a:ext cx="1970265" cy="2865727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70E7B4B-1A9B-4C3A-FE5F-172525AE3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9833" y="2224071"/>
            <a:ext cx="4713904" cy="371593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Использованы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метрики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:</a:t>
            </a:r>
            <a:b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Recency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давность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покупки</a:t>
            </a:r>
            <a:b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Frequency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частота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покупок</a:t>
            </a:r>
            <a:b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Monetary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—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сумма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трат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Деление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на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постоянных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и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новых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клиентов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Квантование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на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5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групп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по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каждой</a:t>
            </a:r>
            <a:r>
              <a:rPr lang="en-US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метрике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B5DA56-EBE4-4B99-0F49-014920EA0D6B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971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448F0-72F1-16A7-92B3-3B8FA1A28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b="1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Arial"/>
              </a:rPr>
              <a:t>RFM интерпретация</a:t>
            </a:r>
            <a:endParaRPr lang="en-US" sz="34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3EF754-8E42-8976-2D39-6DA7FB33364A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sz="2000" b="1" dirty="0" err="1">
                <a:sym typeface="Arial"/>
              </a:rPr>
              <a:t>Потерянный</a:t>
            </a:r>
            <a:r>
              <a:rPr lang="en-US" sz="2000" b="1" dirty="0">
                <a:sym typeface="Arial"/>
              </a:rPr>
              <a:t> </a:t>
            </a:r>
            <a:endParaRPr lang="ru-RU" dirty="0">
              <a:sym typeface="Arial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sz="2000" b="1" dirty="0" err="1">
                <a:sym typeface="Arial"/>
              </a:rPr>
              <a:t>Новый</a:t>
            </a:r>
            <a:r>
              <a:rPr lang="en-US" sz="2000" b="1" dirty="0">
                <a:sym typeface="Arial"/>
              </a:rPr>
              <a:t> </a:t>
            </a:r>
            <a:endParaRPr lang="ru-RU" dirty="0"/>
          </a:p>
          <a:p>
            <a:pPr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sz="2000" b="1" dirty="0" err="1">
                <a:sym typeface="Arial"/>
              </a:rPr>
              <a:t>Обычный</a:t>
            </a:r>
            <a:endParaRPr lang="en-US" sz="2000" b="1" dirty="0" err="1"/>
          </a:p>
          <a:p>
            <a:pPr indent="-228600">
              <a:lnSpc>
                <a:spcPct val="90000"/>
              </a:lnSpc>
              <a:spcAft>
                <a:spcPts val="60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sz="2000" b="1" dirty="0" err="1">
                <a:sym typeface="Arial"/>
              </a:rPr>
              <a:t>Активный</a:t>
            </a:r>
            <a:r>
              <a:rPr lang="en-US" sz="2000" b="1" dirty="0">
                <a:sym typeface="Arial"/>
              </a:rPr>
              <a:t> </a:t>
            </a:r>
            <a:endParaRPr lang="ru-RU" dirty="0">
              <a:sym typeface="Arial"/>
            </a:endParaRPr>
          </a:p>
          <a:p>
            <a:pPr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2400"/>
              <a:buFont typeface="Arial" panose="020B0604020202020204" pitchFamily="34" charset="0"/>
              <a:buChar char="•"/>
            </a:pPr>
            <a:r>
              <a:rPr lang="en-US" sz="2000" b="1" dirty="0" err="1">
                <a:sym typeface="Arial"/>
              </a:rPr>
              <a:t>Премиум</a:t>
            </a:r>
            <a:endParaRPr lang="en-US" sz="2000" b="1" dirty="0" err="1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D2AF03-0FC7-1219-FB47-689A239A3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736" y="151308"/>
            <a:ext cx="8204200" cy="63013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5C0158-D93A-CED3-4D68-B5F2BCE4667C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8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750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EFD753D-6A49-46DD-9E82-AA6E2C62B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8A5824-1F4A-4EE7-BC13-5BB48FC08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045" y="318582"/>
            <a:ext cx="4556762" cy="2028511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313AC-1892-A739-6C9E-113189E7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7" y="637523"/>
            <a:ext cx="3820496" cy="138673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FFFF"/>
                </a:solidFill>
                <a:latin typeface="Arial Black" panose="020B0A04020102020204" pitchFamily="34" charset="0"/>
                <a:ea typeface="+mj-lt"/>
                <a:cs typeface="+mj-lt"/>
              </a:rPr>
              <a:t>ABC/XY</a:t>
            </a:r>
            <a:r>
              <a:rPr lang="en-US" sz="3600" dirty="0">
                <a:solidFill>
                  <a:srgbClr val="FFFFFF"/>
                </a:solidFill>
                <a:latin typeface="Arial Black" panose="020B0A04020102020204" pitchFamily="34" charset="0"/>
                <a:ea typeface="+mj-lt"/>
                <a:cs typeface="+mj-lt"/>
              </a:rPr>
              <a:t>Z</a:t>
            </a:r>
            <a:r>
              <a:rPr lang="ru-RU" sz="3600" dirty="0">
                <a:solidFill>
                  <a:srgbClr val="FFFFFF"/>
                </a:solidFill>
                <a:latin typeface="Arial Black" panose="020B0A04020102020204" pitchFamily="34" charset="0"/>
                <a:ea typeface="+mj-lt"/>
                <a:cs typeface="+mj-lt"/>
              </a:rPr>
              <a:t> анализ</a:t>
            </a:r>
            <a:endParaRPr lang="ru-RU" sz="36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6D95476-BD3A-6938-2F63-FA5D80736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817" y="540115"/>
            <a:ext cx="5360667" cy="1581339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Шрифт, логотип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A602E66-D78F-48CF-77CE-AC74CB3E7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882" y="211848"/>
            <a:ext cx="1633888" cy="2235552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диаграмма, План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AE07D65-1BD4-977B-BFD8-19BB67B37D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98" y="2552790"/>
            <a:ext cx="4954102" cy="385657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F8BFD3B-29FB-4A95-BB51-220F8A6C5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6650" y="2429124"/>
            <a:ext cx="4561251" cy="4108837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CE11D-402D-5D62-6BD4-BD2AA3A5B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5270" y="2862794"/>
            <a:ext cx="3944010" cy="34550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ABC – значимость</a:t>
            </a:r>
            <a:endParaRPr lang="ru-RU" sz="3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rgbClr val="FFFFFF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XYZ – стабильность</a:t>
            </a:r>
            <a:endParaRPr lang="ru-RU" sz="3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B81794B-D1E0-54F0-874A-7EC0278636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7758" y="2432566"/>
            <a:ext cx="2365621" cy="1792316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число,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242191C-DC49-FB58-727C-B973E553DA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1470" y="4229928"/>
            <a:ext cx="2369236" cy="23057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98937C-3183-A861-A238-85DBE345532A}"/>
              </a:ext>
            </a:extLst>
          </p:cNvPr>
          <p:cNvSpPr txBox="1"/>
          <p:nvPr/>
        </p:nvSpPr>
        <p:spPr>
          <a:xfrm>
            <a:off x="11603737" y="6539458"/>
            <a:ext cx="585216" cy="3055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400" dirty="0">
                <a:latin typeface="Arial Black"/>
              </a:rPr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382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563</Words>
  <Application>Microsoft Office PowerPoint</Application>
  <PresentationFormat>Широкоэкранный</PresentationFormat>
  <Paragraphs>109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Aptos</vt:lpstr>
      <vt:lpstr>Aptos Display</vt:lpstr>
      <vt:lpstr>Arial</vt:lpstr>
      <vt:lpstr>Arial Black</vt:lpstr>
      <vt:lpstr>Calibri</vt:lpstr>
      <vt:lpstr>Grandview</vt:lpstr>
      <vt:lpstr>YS Text</vt:lpstr>
      <vt:lpstr>Тема Office</vt:lpstr>
      <vt:lpstr>Тема: Использование инструментов анализа данных и искусственного интеллекта в сфере электронной торговли </vt:lpstr>
      <vt:lpstr>Актуальность</vt:lpstr>
      <vt:lpstr>Презентация PowerPoint</vt:lpstr>
      <vt:lpstr>Презентация PowerPoint</vt:lpstr>
      <vt:lpstr>ETL процесс и аудит данных</vt:lpstr>
      <vt:lpstr>Интеграция Loginom с базой данных MySQL </vt:lpstr>
      <vt:lpstr>RFM анализ</vt:lpstr>
      <vt:lpstr>RFM интерпретация</vt:lpstr>
      <vt:lpstr>ABC/XYZ анализ</vt:lpstr>
      <vt:lpstr>Логистическая регрессия (Прогноз покупки)</vt:lpstr>
      <vt:lpstr>Рекомендация любимых групп и товаров</vt:lpstr>
      <vt:lpstr>Рекомендательная система с Python в Loginom</vt:lpstr>
      <vt:lpstr>Кластеризация клиентов</vt:lpstr>
      <vt:lpstr>Визуализация в DataLens</vt:lpstr>
      <vt:lpstr>Библиотека «Data analysis of e-commerce»</vt:lpstr>
      <vt:lpstr>Экономическая эффективность</vt:lpstr>
      <vt:lpstr>Итоги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Использование инструментов анализа данных и искусственного интеллекта в сфере электронной торговли</dc:title>
  <dc:creator>Наталья Прокопенко</dc:creator>
  <cp:lastModifiedBy>Наталья Прокопенко</cp:lastModifiedBy>
  <cp:revision>343</cp:revision>
  <dcterms:created xsi:type="dcterms:W3CDTF">2025-06-20T08:48:41Z</dcterms:created>
  <dcterms:modified xsi:type="dcterms:W3CDTF">2025-10-22T07:50:10Z</dcterms:modified>
</cp:coreProperties>
</file>